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64" r:id="rId5"/>
    <p:sldId id="265" r:id="rId6"/>
    <p:sldId id="266" r:id="rId7"/>
    <p:sldId id="267" r:id="rId8"/>
    <p:sldId id="268" r:id="rId9"/>
    <p:sldId id="269" r:id="rId10"/>
    <p:sldId id="270" r:id="rId11"/>
    <p:sldId id="271" r:id="rId12"/>
    <p:sldId id="272" r:id="rId13"/>
    <p:sldId id="274" r:id="rId14"/>
    <p:sldId id="273" r:id="rId15"/>
    <p:sldId id="275" r:id="rId16"/>
    <p:sldId id="263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6246"/>
    <p:restoredTop sz="97251"/>
  </p:normalViewPr>
  <p:slideViewPr>
    <p:cSldViewPr snapToGrid="0">
      <p:cViewPr varScale="1">
        <p:scale>
          <a:sx n="149" d="100"/>
          <a:sy n="149" d="100"/>
        </p:scale>
        <p:origin x="208" y="624"/>
      </p:cViewPr>
      <p:guideLst/>
    </p:cSldViewPr>
  </p:slideViewPr>
  <p:outlineViewPr>
    <p:cViewPr>
      <p:scale>
        <a:sx n="33" d="100"/>
        <a:sy n="33" d="100"/>
      </p:scale>
      <p:origin x="0" y="-1840"/>
    </p:cViewPr>
    <p:sldLst>
      <p:sld r:id="rId1" collapse="1"/>
      <p:sld r:id="rId2" collapse="1"/>
      <p:sld r:id="rId3" collapse="1"/>
      <p:sld r:id="rId4" collapse="1"/>
    </p:sldLst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_rels/viewProps.xml.rels><?xml version="1.0" encoding="UTF-8" standalone="yes"?>
<Relationships xmlns="http://schemas.openxmlformats.org/package/2006/relationships"><Relationship Id="rId3" Type="http://schemas.openxmlformats.org/officeDocument/2006/relationships/slide" Target="slides/slide3.xml"/><Relationship Id="rId2" Type="http://schemas.openxmlformats.org/officeDocument/2006/relationships/slide" Target="slides/slide2.xml"/><Relationship Id="rId1" Type="http://schemas.openxmlformats.org/officeDocument/2006/relationships/slide" Target="slides/slide1.xml"/><Relationship Id="rId4" Type="http://schemas.openxmlformats.org/officeDocument/2006/relationships/slide" Target="slides/slide1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8FE441-F33D-3A4D-9555-4B95FAE404F7}" type="datetimeFigureOut">
              <a:rPr lang="en-US" smtClean="0"/>
              <a:t>12/10/23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39D335-0FBC-474B-925E-813C258983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0595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9D335-0FBC-474B-925E-813C2589835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6007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9D335-0FBC-474B-925E-813C2589835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8766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9D335-0FBC-474B-925E-813C2589835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20466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9D335-0FBC-474B-925E-813C2589835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0141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9D335-0FBC-474B-925E-813C2589835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5347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9D335-0FBC-474B-925E-813C2589835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3417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9D335-0FBC-474B-925E-813C2589835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4925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9D335-0FBC-474B-925E-813C2589835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26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9D335-0FBC-474B-925E-813C2589835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7678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9D335-0FBC-474B-925E-813C2589835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4405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9D335-0FBC-474B-925E-813C2589835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8971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9D335-0FBC-474B-925E-813C2589835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0400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9D335-0FBC-474B-925E-813C2589835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662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9D335-0FBC-474B-925E-813C2589835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8119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9D335-0FBC-474B-925E-813C2589835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3971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9D335-0FBC-474B-925E-813C2589835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7217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6AD6EE87-EBD5-4F12-A48A-63ACA297AC8F}" type="datetimeFigureOut">
              <a:rPr lang="en-US" dirty="0"/>
              <a:t>12/10/23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73815-2707-4475-8F1A-B873CB631BB4}" type="datetimeFigureOut">
              <a:rPr lang="en-US" dirty="0"/>
              <a:t>12/10/23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AFB99-0EAB-4182-AFF8-E214C82A68F6}" type="datetimeFigureOut">
              <a:rPr lang="en-US" dirty="0"/>
              <a:t>12/10/23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3794B-289A-4A80-97D7-111025398D45}" type="datetimeFigureOut">
              <a:rPr lang="en-US" dirty="0"/>
              <a:t>12/10/23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1015F-7CC6-4D0A-9D87-873EA4C304CC}" type="datetimeFigureOut">
              <a:rPr lang="en-US" dirty="0"/>
              <a:t>12/10/23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6A301-0538-44EC-B09D-202E1042A48B}" type="datetimeFigureOut">
              <a:rPr lang="en-US" dirty="0"/>
              <a:t>12/10/23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9574A-8875-45EF-8EA2-3CAA0F7ABC4C}" type="datetimeFigureOut">
              <a:rPr lang="en-US" dirty="0"/>
              <a:t>12/10/23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F4D4C-5367-4C26-9E2B-D8088D7FCA81}" type="datetimeFigureOut">
              <a:rPr lang="en-US" dirty="0"/>
              <a:t>12/10/23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91E96-98B0-4413-9547-46F3504108EF}" type="datetimeFigureOut">
              <a:rPr lang="en-US" dirty="0"/>
              <a:t>12/10/23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68B11-C5A8-448C-8CE9-B1A273C79CFC}" type="datetimeFigureOut">
              <a:rPr lang="en-US" dirty="0"/>
              <a:t>12/10/23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16CA0-919D-4A49-9C8A-62FDFB3A5183}" type="datetimeFigureOut">
              <a:rPr lang="en-US" dirty="0"/>
              <a:t>12/10/23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E5644-1E61-4311-A31E-84CB9C7AA8A9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90298CD5-6C1E-4009-B41F-6DF62E31D3BE}" type="datetimeFigureOut">
              <a:rPr lang="en-US" dirty="0"/>
              <a:pPr/>
              <a:t>12/10/23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045F3D-BD7C-1C16-22F7-CC78B8AA2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Supervised mL - Final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58093E-DD1E-6625-605B-9F4A7B2E4D3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U.S. Cost of Living based on Macroeconomics indicators</a:t>
            </a:r>
          </a:p>
        </p:txBody>
      </p:sp>
    </p:spTree>
    <p:extLst>
      <p:ext uri="{BB962C8B-B14F-4D97-AF65-F5344CB8AC3E}">
        <p14:creationId xmlns:p14="http://schemas.microsoft.com/office/powerpoint/2010/main" val="7718203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47D589-B592-E383-3D7F-DACE44A5F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linear regression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359B41-CD2D-3846-3447-BB4FE69A0497}"/>
              </a:ext>
            </a:extLst>
          </p:cNvPr>
          <p:cNvSpPr txBox="1"/>
          <p:nvPr/>
        </p:nvSpPr>
        <p:spPr>
          <a:xfrm>
            <a:off x="7832438" y="954972"/>
            <a:ext cx="46643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Mean Squared Error: 7440270.739206381 </a:t>
            </a:r>
          </a:p>
          <a:p>
            <a:r>
              <a:rPr lang="en-US" sz="1400" dirty="0"/>
              <a:t>R-squared Score: 0.8519313745112188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85A303-F1FF-2E0F-9ED6-B05D6D5BA71E}"/>
              </a:ext>
            </a:extLst>
          </p:cNvPr>
          <p:cNvSpPr txBox="1"/>
          <p:nvPr/>
        </p:nvSpPr>
        <p:spPr>
          <a:xfrm>
            <a:off x="2296635" y="1715500"/>
            <a:ext cx="26836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Train data : Year &lt;= 2020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EF3B21-9026-F883-D6AF-6987B2D94CF8}"/>
              </a:ext>
            </a:extLst>
          </p:cNvPr>
          <p:cNvSpPr txBox="1"/>
          <p:nvPr/>
        </p:nvSpPr>
        <p:spPr>
          <a:xfrm>
            <a:off x="8193338" y="1764103"/>
            <a:ext cx="2423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Test data : Year &gt; 2020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EB6F32B7-3190-68CD-675D-66866D1D8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687" y="2182037"/>
            <a:ext cx="5630313" cy="4193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84F5F054-1E96-875B-99AC-022F125D68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9398" y="2133435"/>
            <a:ext cx="5696915" cy="4242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80887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47D589-B592-E383-3D7F-DACE44A5F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Forward stepwise refinement </a:t>
            </a:r>
            <a:br>
              <a:rPr lang="en-US" dirty="0"/>
            </a:br>
            <a:r>
              <a:rPr lang="en-US" dirty="0"/>
              <a:t>multi-predictor model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1C7985-7EB1-20A9-6605-50F4359DF061}"/>
              </a:ext>
            </a:extLst>
          </p:cNvPr>
          <p:cNvSpPr txBox="1"/>
          <p:nvPr/>
        </p:nvSpPr>
        <p:spPr>
          <a:xfrm>
            <a:off x="1024128" y="2923554"/>
            <a:ext cx="5596313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best: ['</a:t>
            </a:r>
            <a:r>
              <a:rPr lang="en-US" dirty="0" err="1"/>
              <a:t>Income_before_taxes</a:t>
            </a:r>
            <a:r>
              <a:rPr lang="en-US" dirty="0"/>
              <a:t>', 0.8798355503489361] </a:t>
            </a:r>
          </a:p>
          <a:p>
            <a:pPr marL="342900" indent="-342900">
              <a:buAutoNum type="arabicPeriod"/>
            </a:pPr>
            <a:r>
              <a:rPr lang="en-US" dirty="0"/>
              <a:t>best: ['</a:t>
            </a:r>
            <a:r>
              <a:rPr lang="en-US" dirty="0" err="1"/>
              <a:t>House_price</a:t>
            </a:r>
            <a:r>
              <a:rPr lang="en-US" dirty="0"/>
              <a:t>', 0.9061379883738019] </a:t>
            </a:r>
          </a:p>
          <a:p>
            <a:pPr marL="342900" indent="-342900">
              <a:buAutoNum type="arabicPeriod" startAt="3"/>
            </a:pPr>
            <a:r>
              <a:rPr lang="en-US" dirty="0"/>
              <a:t>best: ['</a:t>
            </a:r>
            <a:r>
              <a:rPr lang="en-US" dirty="0" err="1"/>
              <a:t>Employment_rate</a:t>
            </a:r>
            <a:r>
              <a:rPr lang="en-US" dirty="0"/>
              <a:t>', 0.9365174480827176] </a:t>
            </a:r>
          </a:p>
          <a:p>
            <a:r>
              <a:rPr lang="en-US" dirty="0"/>
              <a:t>4.  best: ['</a:t>
            </a:r>
            <a:r>
              <a:rPr lang="en-US" dirty="0" err="1"/>
              <a:t>Region_num</a:t>
            </a:r>
            <a:r>
              <a:rPr lang="en-US" dirty="0"/>
              <a:t>', 0.9397437616537183] </a:t>
            </a:r>
          </a:p>
          <a:p>
            <a:r>
              <a:rPr lang="en-US" dirty="0"/>
              <a:t>5.  best: ['Year', 0.9398059918720612] </a:t>
            </a:r>
          </a:p>
          <a:p>
            <a:r>
              <a:rPr lang="en-US" dirty="0"/>
              <a:t>6.  best: ['</a:t>
            </a:r>
            <a:r>
              <a:rPr lang="en-US" dirty="0" err="1"/>
              <a:t>Annual_CPI</a:t>
            </a:r>
            <a:r>
              <a:rPr lang="en-US" dirty="0"/>
              <a:t>', 0.9400968830089957]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D7A983-F4BD-7C4A-28C6-623281A21DF3}"/>
              </a:ext>
            </a:extLst>
          </p:cNvPr>
          <p:cNvSpPr txBox="1"/>
          <p:nvPr/>
        </p:nvSpPr>
        <p:spPr>
          <a:xfrm>
            <a:off x="942109" y="2484581"/>
            <a:ext cx="45940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Best predictors and resulting r-squared adjusted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50915ECC-635B-9722-45A3-11D6BCB15F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2594" y="1855659"/>
            <a:ext cx="5596313" cy="4417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E6AE38D7-7A6C-A2C9-45E6-20FF259738B6}"/>
              </a:ext>
            </a:extLst>
          </p:cNvPr>
          <p:cNvSpPr/>
          <p:nvPr/>
        </p:nvSpPr>
        <p:spPr>
          <a:xfrm>
            <a:off x="8931564" y="2161309"/>
            <a:ext cx="508000" cy="3583709"/>
          </a:xfrm>
          <a:prstGeom prst="ellipse">
            <a:avLst/>
          </a:prstGeom>
          <a:solidFill>
            <a:schemeClr val="accent1">
              <a:alpha val="25000"/>
            </a:schemeClr>
          </a:solidFill>
          <a:ln>
            <a:solidFill>
              <a:schemeClr val="accent1">
                <a:shade val="15000"/>
                <a:alpha val="3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5546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47D589-B592-E383-3D7F-DACE44A5F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predictor model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85A303-F1FF-2E0F-9ED6-B05D6D5BA71E}"/>
              </a:ext>
            </a:extLst>
          </p:cNvPr>
          <p:cNvSpPr txBox="1"/>
          <p:nvPr/>
        </p:nvSpPr>
        <p:spPr>
          <a:xfrm>
            <a:off x="892707" y="1623167"/>
            <a:ext cx="35499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1-predictor model</a:t>
            </a:r>
          </a:p>
          <a:p>
            <a:r>
              <a:rPr lang="en-US" dirty="0"/>
              <a:t>R-squared: 0.880</a:t>
            </a:r>
          </a:p>
          <a:p>
            <a:r>
              <a:rPr lang="en-US" dirty="0"/>
              <a:t>Train data : Year &lt;= 2020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E93389-C048-3B6D-C202-FEEC445E38AA}"/>
              </a:ext>
            </a:extLst>
          </p:cNvPr>
          <p:cNvSpPr txBox="1"/>
          <p:nvPr/>
        </p:nvSpPr>
        <p:spPr>
          <a:xfrm>
            <a:off x="7554435" y="1611254"/>
            <a:ext cx="36134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3-predictor model</a:t>
            </a:r>
          </a:p>
          <a:p>
            <a:r>
              <a:rPr lang="en-US" dirty="0"/>
              <a:t>R-squared: 0.937</a:t>
            </a:r>
          </a:p>
          <a:p>
            <a:r>
              <a:rPr lang="en-US" dirty="0"/>
              <a:t>Train data : Year &lt;= 2020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312100BC-4406-DBF6-BEFF-94711BDC1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907" y="2711151"/>
            <a:ext cx="5609693" cy="4124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5A94D679-188D-6A28-B49D-E65786C72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7600" y="2711151"/>
            <a:ext cx="5523345" cy="4113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81935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47D589-B592-E383-3D7F-DACE44A5F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predictor model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85A303-F1FF-2E0F-9ED6-B05D6D5BA71E}"/>
              </a:ext>
            </a:extLst>
          </p:cNvPr>
          <p:cNvSpPr txBox="1"/>
          <p:nvPr/>
        </p:nvSpPr>
        <p:spPr>
          <a:xfrm>
            <a:off x="892707" y="1623167"/>
            <a:ext cx="35499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1-predictor model</a:t>
            </a:r>
          </a:p>
          <a:p>
            <a:r>
              <a:rPr lang="en-US" dirty="0"/>
              <a:t>R-squared: 0.880</a:t>
            </a:r>
          </a:p>
          <a:p>
            <a:r>
              <a:rPr lang="en-US" dirty="0"/>
              <a:t>Test data : Year &gt; 2020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E93389-C048-3B6D-C202-FEEC445E38AA}"/>
              </a:ext>
            </a:extLst>
          </p:cNvPr>
          <p:cNvSpPr txBox="1"/>
          <p:nvPr/>
        </p:nvSpPr>
        <p:spPr>
          <a:xfrm>
            <a:off x="6399889" y="1555835"/>
            <a:ext cx="36134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3-predictor model</a:t>
            </a:r>
          </a:p>
          <a:p>
            <a:r>
              <a:rPr lang="en-US" dirty="0"/>
              <a:t>R-squared: 0.937</a:t>
            </a:r>
          </a:p>
          <a:p>
            <a:r>
              <a:rPr lang="en-US" dirty="0"/>
              <a:t>Test data : Year &gt; 2020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8803400A-BA56-C8DD-4418-223C75831C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173" y="2567432"/>
            <a:ext cx="5760827" cy="4290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152C1CAF-9158-7358-1149-E5477CB1AE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5532" y="2567432"/>
            <a:ext cx="5760827" cy="4290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21643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47D589-B592-E383-3D7F-DACE44A5F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predictor model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85A303-F1FF-2E0F-9ED6-B05D6D5BA71E}"/>
              </a:ext>
            </a:extLst>
          </p:cNvPr>
          <p:cNvSpPr txBox="1"/>
          <p:nvPr/>
        </p:nvSpPr>
        <p:spPr>
          <a:xfrm>
            <a:off x="1151325" y="1748469"/>
            <a:ext cx="440896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# data entered manually with assumptions in income before taxes.</a:t>
            </a:r>
          </a:p>
          <a:p>
            <a:r>
              <a:rPr lang="en-US" dirty="0"/>
              <a:t># Employment rate, CPI and </a:t>
            </a:r>
            <a:r>
              <a:rPr lang="en-US" dirty="0" err="1"/>
              <a:t>House_price</a:t>
            </a:r>
            <a:r>
              <a:rPr lang="en-US" dirty="0"/>
              <a:t> are the year-to-date (Oct23) values.</a:t>
            </a:r>
          </a:p>
          <a:p>
            <a:r>
              <a:rPr lang="en-US" dirty="0"/>
              <a:t>data = {</a:t>
            </a:r>
          </a:p>
          <a:p>
            <a:r>
              <a:rPr lang="en-US" dirty="0"/>
              <a:t>    'Year': [2023],</a:t>
            </a:r>
          </a:p>
          <a:p>
            <a:r>
              <a:rPr lang="en-US" dirty="0"/>
              <a:t>    '</a:t>
            </a:r>
            <a:r>
              <a:rPr lang="en-US" dirty="0" err="1"/>
              <a:t>Income_before_taxes</a:t>
            </a:r>
            <a:r>
              <a:rPr lang="en-US" dirty="0"/>
              <a:t>': [85000],</a:t>
            </a:r>
          </a:p>
          <a:p>
            <a:r>
              <a:rPr lang="en-US" dirty="0"/>
              <a:t>    '</a:t>
            </a:r>
            <a:r>
              <a:rPr lang="en-US" dirty="0" err="1"/>
              <a:t>Expenditure_total</a:t>
            </a:r>
            <a:r>
              <a:rPr lang="en-US" dirty="0"/>
              <a:t>': [0],</a:t>
            </a:r>
          </a:p>
          <a:p>
            <a:r>
              <a:rPr lang="en-US" dirty="0"/>
              <a:t>    'Transportation': [0],</a:t>
            </a:r>
          </a:p>
          <a:p>
            <a:r>
              <a:rPr lang="en-US" dirty="0"/>
              <a:t>    'Healthcare': [0],</a:t>
            </a:r>
          </a:p>
          <a:p>
            <a:r>
              <a:rPr lang="en-US" dirty="0"/>
              <a:t>    '</a:t>
            </a:r>
            <a:r>
              <a:rPr lang="en-US" dirty="0" err="1"/>
              <a:t>Employment_rate</a:t>
            </a:r>
            <a:r>
              <a:rPr lang="en-US" dirty="0"/>
              <a:t>': [0.6125],</a:t>
            </a:r>
          </a:p>
          <a:p>
            <a:r>
              <a:rPr lang="en-US" dirty="0"/>
              <a:t>    '</a:t>
            </a:r>
            <a:r>
              <a:rPr lang="en-US" dirty="0" err="1"/>
              <a:t>Unemployment_rate</a:t>
            </a:r>
            <a:r>
              <a:rPr lang="en-US" dirty="0"/>
              <a:t>': [0],</a:t>
            </a:r>
          </a:p>
          <a:p>
            <a:r>
              <a:rPr lang="en-US" dirty="0"/>
              <a:t>    '</a:t>
            </a:r>
            <a:r>
              <a:rPr lang="en-US" dirty="0" err="1"/>
              <a:t>Annual_CPI</a:t>
            </a:r>
            <a:r>
              <a:rPr lang="en-US" dirty="0"/>
              <a:t>': [300],</a:t>
            </a:r>
          </a:p>
          <a:p>
            <a:r>
              <a:rPr lang="en-US" dirty="0"/>
              <a:t>    '</a:t>
            </a:r>
            <a:r>
              <a:rPr lang="en-US" dirty="0" err="1"/>
              <a:t>House_price</a:t>
            </a:r>
            <a:r>
              <a:rPr lang="en-US" dirty="0"/>
              <a:t>': [296500],</a:t>
            </a:r>
          </a:p>
          <a:p>
            <a:r>
              <a:rPr lang="en-US" dirty="0"/>
              <a:t>    '</a:t>
            </a:r>
            <a:r>
              <a:rPr lang="en-US" dirty="0" err="1"/>
              <a:t>Region_num</a:t>
            </a:r>
            <a:r>
              <a:rPr lang="en-US" dirty="0"/>
              <a:t>': [300]</a:t>
            </a:r>
          </a:p>
          <a:p>
            <a:r>
              <a:rPr lang="en-US" dirty="0"/>
              <a:t>}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E93389-C048-3B6D-C202-FEEC445E38AA}"/>
              </a:ext>
            </a:extLst>
          </p:cNvPr>
          <p:cNvSpPr txBox="1"/>
          <p:nvPr/>
        </p:nvSpPr>
        <p:spPr>
          <a:xfrm>
            <a:off x="6096000" y="3492114"/>
            <a:ext cx="5791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3-predictor model</a:t>
            </a:r>
          </a:p>
          <a:p>
            <a:r>
              <a:rPr lang="en-US" dirty="0"/>
              <a:t>R-squared: 0.937</a:t>
            </a:r>
          </a:p>
          <a:p>
            <a:r>
              <a:rPr lang="en-US" dirty="0"/>
              <a:t>Predicted Expenditure for Region South in 2023 $66,015.77 This is a [0.67063319] % variation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55E2A7-6838-0643-13D1-DEFA8C0FD429}"/>
              </a:ext>
            </a:extLst>
          </p:cNvPr>
          <p:cNvSpPr txBox="1"/>
          <p:nvPr/>
        </p:nvSpPr>
        <p:spPr>
          <a:xfrm>
            <a:off x="6096000" y="1761666"/>
            <a:ext cx="590203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1-predictor model</a:t>
            </a:r>
          </a:p>
          <a:p>
            <a:r>
              <a:rPr lang="en-US" dirty="0"/>
              <a:t>R-squared: 0.880</a:t>
            </a:r>
          </a:p>
          <a:p>
            <a:r>
              <a:rPr lang="en-US" dirty="0"/>
              <a:t>Predicted Expenditure for Region South in 2023 $64,476.80 This is a [-1.67622938] % variation</a:t>
            </a:r>
          </a:p>
        </p:txBody>
      </p:sp>
    </p:spTree>
    <p:extLst>
      <p:ext uri="{BB962C8B-B14F-4D97-AF65-F5344CB8AC3E}">
        <p14:creationId xmlns:p14="http://schemas.microsoft.com/office/powerpoint/2010/main" val="40616040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47D589-B592-E383-3D7F-DACE44A5F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10F9EB2-3403-D2DB-CD4B-8D03138DA2DA}"/>
              </a:ext>
            </a:extLst>
          </p:cNvPr>
          <p:cNvSpPr txBox="1"/>
          <p:nvPr/>
        </p:nvSpPr>
        <p:spPr>
          <a:xfrm>
            <a:off x="811822" y="1656029"/>
            <a:ext cx="10961077" cy="50475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/>
              <a:t>Collected data from public sources to build a supervised learning model that can predict the evolution of the annual cost of living for U.S. Households based on the US macroeconomic indicators.</a:t>
            </a:r>
          </a:p>
          <a:p>
            <a:endParaRPr lang="en-US" sz="14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/>
              <a:t>Annual total expenditure is the target variable. The features tested as predictors reflect the inflation (Annual CPI), unemployment (employment/unemployment rates) and housing prices.</a:t>
            </a:r>
          </a:p>
          <a:p>
            <a:endParaRPr lang="en-US" sz="14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/>
              <a:t>Enough correlation between the target variable and the features coming from the macroeconomic indicators.</a:t>
            </a:r>
          </a:p>
          <a:p>
            <a:endParaRPr lang="en-US" sz="14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/>
              <a:t>Visualization one anomaly the COVID pandemic years : 1) decrease of employment while expenditure remain almost 2) the house prices actually increased more than the trend in 2020-2021 3) after pandemic, the inflation (CPI) surged and we could clearly see that the index slope was much steeper than the expenditure in the years after 2020.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/>
              <a:t>Simple linear model was with best predictor (</a:t>
            </a:r>
            <a:r>
              <a:rPr lang="en-US" sz="1400" dirty="0" err="1"/>
              <a:t>Income_before_taxes</a:t>
            </a:r>
            <a:r>
              <a:rPr lang="en-US" sz="1400" dirty="0"/>
              <a:t>) , R-squared score of 0.880 is already quite good. Multi-linear model gets  a worse R-squared score of 0.850. better fit some outliers.</a:t>
            </a:r>
          </a:p>
          <a:p>
            <a:endParaRPr lang="en-US" sz="14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/>
              <a:t>Used the forward stepwise refinement technique to come to the conclusion that the optimal model efficiency for the training and test data was achieved with a 3-predictor model.</a:t>
            </a:r>
          </a:p>
          <a:p>
            <a:endParaRPr lang="en-US" sz="14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/>
              <a:t>Compared with the 1-predictor model, the 3-predictor model better fits and predicts the overall test data.</a:t>
            </a:r>
          </a:p>
          <a:p>
            <a:endParaRPr lang="en-US" sz="14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/>
              <a:t>According to the optimal model the 2023 total expenditure in the South Region will be 66,015.77 ... To be check at the end of the year!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/>
              <a:t>For further investigation, new data and could be used to enhance the models as well as other non-linear models.</a:t>
            </a:r>
          </a:p>
        </p:txBody>
      </p:sp>
    </p:spTree>
    <p:extLst>
      <p:ext uri="{BB962C8B-B14F-4D97-AF65-F5344CB8AC3E}">
        <p14:creationId xmlns:p14="http://schemas.microsoft.com/office/powerpoint/2010/main" val="14329565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1284ACA-FF3F-EA85-831D-4EEE6A333E6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END	</a:t>
            </a:r>
          </a:p>
        </p:txBody>
      </p:sp>
    </p:spTree>
    <p:extLst>
      <p:ext uri="{BB962C8B-B14F-4D97-AF65-F5344CB8AC3E}">
        <p14:creationId xmlns:p14="http://schemas.microsoft.com/office/powerpoint/2010/main" val="10865952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E96F9B-C124-D391-4796-E146AC47E4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 problem</a:t>
            </a:r>
            <a:br>
              <a:rPr lang="en-US" dirty="0"/>
            </a:br>
            <a:r>
              <a:rPr lang="en-US" dirty="0" err="1"/>
              <a:t>u.s.</a:t>
            </a:r>
            <a:r>
              <a:rPr lang="en-US" dirty="0"/>
              <a:t> cost of living - macroeconomics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1496CF-2454-BAB8-8DB3-067514E93A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Purpose of this project is to build a Supervised Machine Learning model using the US macroeconomic data to predict the cost of living for US householders. </a:t>
            </a:r>
          </a:p>
          <a:p>
            <a:r>
              <a:rPr lang="en-US" dirty="0"/>
              <a:t>Target Variable is the total annual expenditure, which is published by the U.S. Bureau of Labor Statistics (BLS). </a:t>
            </a:r>
          </a:p>
          <a:p>
            <a:r>
              <a:rPr lang="en-US" dirty="0"/>
              <a:t>The macroeconomy data that will be considered in this model are :</a:t>
            </a:r>
          </a:p>
          <a:p>
            <a:r>
              <a:rPr lang="en-US" dirty="0"/>
              <a:t>1)  Inflation rate : Annual consumer product index (CPI)</a:t>
            </a:r>
          </a:p>
          <a:p>
            <a:r>
              <a:rPr lang="en-US" dirty="0"/>
              <a:t>2) Employment / Unemployment statistics by the U.S. Census Bureau </a:t>
            </a:r>
          </a:p>
          <a:p>
            <a:r>
              <a:rPr lang="en-US" dirty="0"/>
              <a:t>3) Housing prices provided by the leading housing portal Zillow.</a:t>
            </a:r>
          </a:p>
        </p:txBody>
      </p:sp>
    </p:spTree>
    <p:extLst>
      <p:ext uri="{BB962C8B-B14F-4D97-AF65-F5344CB8AC3E}">
        <p14:creationId xmlns:p14="http://schemas.microsoft.com/office/powerpoint/2010/main" val="8040619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E96F9B-C124-D391-4796-E146AC47E4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EDA – Data loading &amp; cleaning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8208CB-69C3-0984-A3BF-4EC0E1743C20}"/>
              </a:ext>
            </a:extLst>
          </p:cNvPr>
          <p:cNvSpPr txBox="1"/>
          <p:nvPr/>
        </p:nvSpPr>
        <p:spPr>
          <a:xfrm>
            <a:off x="759491" y="1960685"/>
            <a:ext cx="344132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***U.S. Bureau of Labor Statistics :***</a:t>
            </a:r>
          </a:p>
          <a:p>
            <a:endParaRPr lang="en-US" sz="1200" dirty="0"/>
          </a:p>
          <a:p>
            <a:r>
              <a:rPr lang="en-US" sz="1200" dirty="0"/>
              <a:t>https://</a:t>
            </a:r>
            <a:r>
              <a:rPr lang="en-US" sz="1200" dirty="0" err="1"/>
              <a:t>www.bls.gov</a:t>
            </a:r>
            <a:r>
              <a:rPr lang="en-US" sz="1200" dirty="0"/>
              <a:t>/</a:t>
            </a:r>
            <a:r>
              <a:rPr lang="en-US" sz="1200" dirty="0" err="1"/>
              <a:t>cex</a:t>
            </a:r>
            <a:r>
              <a:rPr lang="en-US" sz="1200" dirty="0"/>
              <a:t>/</a:t>
            </a:r>
            <a:r>
              <a:rPr lang="en-US" sz="1200" dirty="0" err="1"/>
              <a:t>tables.htm</a:t>
            </a:r>
            <a:endParaRPr lang="en-US" sz="1200" dirty="0"/>
          </a:p>
          <a:p>
            <a:endParaRPr lang="en-US" sz="1200" dirty="0"/>
          </a:p>
          <a:p>
            <a:r>
              <a:rPr lang="en-US" sz="1200" dirty="0"/>
              <a:t>1. All Urban Consumers - (Consumer Price Index - CPI)</a:t>
            </a:r>
          </a:p>
          <a:p>
            <a:r>
              <a:rPr lang="en-US" sz="1200" dirty="0"/>
              <a:t>2. Consumer Expenditure Survey (CE)</a:t>
            </a:r>
          </a:p>
          <a:p>
            <a:endParaRPr lang="en-US" sz="1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FBEF55-C1D1-FFFF-7A9A-CFC19CEB19DF}"/>
              </a:ext>
            </a:extLst>
          </p:cNvPr>
          <p:cNvSpPr txBox="1"/>
          <p:nvPr/>
        </p:nvSpPr>
        <p:spPr>
          <a:xfrm>
            <a:off x="4465457" y="1960857"/>
            <a:ext cx="275898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***U.S. Census Bureau :***</a:t>
            </a:r>
          </a:p>
          <a:p>
            <a:endParaRPr lang="en-US" sz="1400" dirty="0"/>
          </a:p>
          <a:p>
            <a:r>
              <a:rPr lang="en-US" sz="1400" dirty="0"/>
              <a:t>https://</a:t>
            </a:r>
            <a:r>
              <a:rPr lang="en-US" sz="1400" dirty="0" err="1"/>
              <a:t>data.census.gov</a:t>
            </a:r>
            <a:r>
              <a:rPr lang="en-US" sz="1400" dirty="0"/>
              <a:t>/</a:t>
            </a:r>
          </a:p>
          <a:p>
            <a:endParaRPr lang="en-US" sz="1400" dirty="0"/>
          </a:p>
          <a:p>
            <a:r>
              <a:rPr lang="en-US" sz="1400" dirty="0"/>
              <a:t>1. Employment rate by BLS region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B2E86A-AC93-B981-3E67-D8623B734D6B}"/>
              </a:ext>
            </a:extLst>
          </p:cNvPr>
          <p:cNvSpPr txBox="1"/>
          <p:nvPr/>
        </p:nvSpPr>
        <p:spPr>
          <a:xfrm>
            <a:off x="7640516" y="1960684"/>
            <a:ext cx="3977307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***Zillow housing data:***</a:t>
            </a:r>
          </a:p>
          <a:p>
            <a:endParaRPr lang="en-US" sz="1400" dirty="0"/>
          </a:p>
          <a:p>
            <a:r>
              <a:rPr lang="en-US" sz="1400" dirty="0"/>
              <a:t>https://</a:t>
            </a:r>
            <a:r>
              <a:rPr lang="en-US" sz="1400" dirty="0" err="1"/>
              <a:t>www.zillow.com</a:t>
            </a:r>
            <a:r>
              <a:rPr lang="en-US" sz="1400" dirty="0"/>
              <a:t>/research/data/</a:t>
            </a:r>
          </a:p>
          <a:p>
            <a:endParaRPr lang="en-US" sz="1400" dirty="0"/>
          </a:p>
          <a:p>
            <a:r>
              <a:rPr lang="en-US" sz="1400" dirty="0"/>
              <a:t>1. Zillow Home Value Index (ZHVI) all homes by state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022328F-8AAB-9389-D949-8CBE596842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491" y="3345680"/>
            <a:ext cx="3159233" cy="16617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CA0CAAA-3C5D-DBCF-382C-6428A693F4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491" y="4879732"/>
            <a:ext cx="3159235" cy="166174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1AFE5C5-213B-1B92-BEF6-5177AC19F7B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64503"/>
          <a:stretch/>
        </p:blipFill>
        <p:spPr>
          <a:xfrm>
            <a:off x="4200820" y="3345680"/>
            <a:ext cx="2758983" cy="222655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CCA59A4-D233-DEDF-3FA0-FE5E56319A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91951" y="3112212"/>
            <a:ext cx="4064556" cy="66962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CB99379-AD1B-B0FE-C8CE-78AC212661A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4151" r="54789" b="5188"/>
          <a:stretch/>
        </p:blipFill>
        <p:spPr>
          <a:xfrm>
            <a:off x="7657608" y="3904487"/>
            <a:ext cx="3513992" cy="2804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8162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E96F9B-C124-D391-4796-E146AC47E4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EDA – Data loading &amp; cleaning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EDC68C-282D-C90E-419C-4B23D1250ABA}"/>
              </a:ext>
            </a:extLst>
          </p:cNvPr>
          <p:cNvSpPr txBox="1"/>
          <p:nvPr/>
        </p:nvSpPr>
        <p:spPr>
          <a:xfrm>
            <a:off x="718771" y="2422537"/>
            <a:ext cx="2948065" cy="364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/>
              <a:t>&lt;class '</a:t>
            </a:r>
            <a:r>
              <a:rPr lang="en-US" sz="1100" dirty="0" err="1"/>
              <a:t>pandas.core.frame.DataFrame</a:t>
            </a:r>
            <a:r>
              <a:rPr lang="en-US" sz="1100" dirty="0"/>
              <a:t>'&gt;</a:t>
            </a:r>
          </a:p>
          <a:p>
            <a:r>
              <a:rPr lang="en-US" sz="1100" dirty="0" err="1"/>
              <a:t>RangeIndex</a:t>
            </a:r>
            <a:r>
              <a:rPr lang="en-US" sz="1100" dirty="0"/>
              <a:t>: 44 entries, 0 to 43</a:t>
            </a:r>
          </a:p>
          <a:p>
            <a:r>
              <a:rPr lang="en-US" sz="1100" dirty="0"/>
              <a:t>Data columns (total 14 columns):</a:t>
            </a:r>
          </a:p>
          <a:p>
            <a:r>
              <a:rPr lang="en-US" sz="1100" dirty="0"/>
              <a:t> #   Column               Non-Null Count  </a:t>
            </a:r>
            <a:r>
              <a:rPr lang="en-US" sz="1100" dirty="0" err="1"/>
              <a:t>Dtype</a:t>
            </a:r>
            <a:r>
              <a:rPr lang="en-US" sz="1100" dirty="0"/>
              <a:t> </a:t>
            </a:r>
          </a:p>
          <a:p>
            <a:r>
              <a:rPr lang="en-US" sz="1100" dirty="0"/>
              <a:t>---  ------               --------------  ----- </a:t>
            </a:r>
          </a:p>
          <a:p>
            <a:r>
              <a:rPr lang="en-US" sz="1100" dirty="0"/>
              <a:t> 0   Year                 44 non-null     int64 </a:t>
            </a:r>
          </a:p>
          <a:p>
            <a:r>
              <a:rPr lang="en-US" sz="1100" dirty="0"/>
              <a:t> 1   Region               44 non-null     object</a:t>
            </a:r>
          </a:p>
          <a:p>
            <a:r>
              <a:rPr lang="en-US" sz="1100" dirty="0"/>
              <a:t> 2   </a:t>
            </a:r>
            <a:r>
              <a:rPr lang="en-US" sz="1100" dirty="0" err="1"/>
              <a:t>Income_before_taxes</a:t>
            </a:r>
            <a:r>
              <a:rPr lang="en-US" sz="1100" dirty="0"/>
              <a:t>  44 non-null     int64 </a:t>
            </a:r>
          </a:p>
          <a:p>
            <a:r>
              <a:rPr lang="en-US" sz="1100" dirty="0"/>
              <a:t> 3   </a:t>
            </a:r>
            <a:r>
              <a:rPr lang="en-US" sz="1100" dirty="0" err="1"/>
              <a:t>Income_after_taxes</a:t>
            </a:r>
            <a:r>
              <a:rPr lang="en-US" sz="1100" dirty="0"/>
              <a:t>   44 non-null     int64 </a:t>
            </a:r>
          </a:p>
          <a:p>
            <a:r>
              <a:rPr lang="en-US" sz="1100" dirty="0"/>
              <a:t> 4   </a:t>
            </a:r>
            <a:r>
              <a:rPr lang="en-US" sz="1100" dirty="0" err="1"/>
              <a:t>Expenditure_total</a:t>
            </a:r>
            <a:r>
              <a:rPr lang="en-US" sz="1100" dirty="0"/>
              <a:t>    44 non-null     int64 </a:t>
            </a:r>
          </a:p>
          <a:p>
            <a:r>
              <a:rPr lang="en-US" sz="1100" dirty="0"/>
              <a:t> 5   Food                 44 non-null     int64 </a:t>
            </a:r>
          </a:p>
          <a:p>
            <a:r>
              <a:rPr lang="en-US" sz="1100" dirty="0"/>
              <a:t> 6   Housing              44 non-null     int64 </a:t>
            </a:r>
          </a:p>
          <a:p>
            <a:r>
              <a:rPr lang="en-US" sz="1100" dirty="0"/>
              <a:t> 7   Apparel              44 non-null     int64 </a:t>
            </a:r>
          </a:p>
          <a:p>
            <a:r>
              <a:rPr lang="en-US" sz="1100" dirty="0"/>
              <a:t> 8   Transportation       44 non-null     int64 </a:t>
            </a:r>
          </a:p>
          <a:p>
            <a:r>
              <a:rPr lang="en-US" sz="1100" dirty="0"/>
              <a:t> 9   Healthcare           44 non-null     int64 </a:t>
            </a:r>
          </a:p>
          <a:p>
            <a:r>
              <a:rPr lang="en-US" sz="1100" dirty="0"/>
              <a:t> 10  Entertainment        44 non-null     int64 </a:t>
            </a:r>
          </a:p>
          <a:p>
            <a:r>
              <a:rPr lang="en-US" sz="1100" dirty="0"/>
              <a:t> 11  Education            44 non-null     int64 </a:t>
            </a:r>
          </a:p>
          <a:p>
            <a:r>
              <a:rPr lang="en-US" sz="1100" dirty="0"/>
              <a:t> 12  </a:t>
            </a:r>
            <a:r>
              <a:rPr lang="en-US" sz="1100" dirty="0" err="1"/>
              <a:t>Insurance_pensions</a:t>
            </a:r>
            <a:r>
              <a:rPr lang="en-US" sz="1100" dirty="0"/>
              <a:t>   44 non-null     int64 </a:t>
            </a:r>
          </a:p>
          <a:p>
            <a:r>
              <a:rPr lang="en-US" sz="1100" dirty="0"/>
              <a:t> 13  Others               44 non-null     int64 </a:t>
            </a:r>
          </a:p>
          <a:p>
            <a:r>
              <a:rPr lang="en-US" sz="1100" dirty="0" err="1"/>
              <a:t>dtypes</a:t>
            </a:r>
            <a:r>
              <a:rPr lang="en-US" sz="1100" dirty="0"/>
              <a:t>: int64(13), object(1)</a:t>
            </a:r>
          </a:p>
          <a:p>
            <a:r>
              <a:rPr lang="en-US" sz="1100" dirty="0"/>
              <a:t>memory usage: 4.9+ KB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5869C2C-8843-8867-9EDC-F8CF9E2B3A0C}"/>
              </a:ext>
            </a:extLst>
          </p:cNvPr>
          <p:cNvSpPr txBox="1"/>
          <p:nvPr/>
        </p:nvSpPr>
        <p:spPr>
          <a:xfrm>
            <a:off x="718771" y="2005403"/>
            <a:ext cx="138265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 err="1"/>
              <a:t>df_expenditure.info</a:t>
            </a:r>
            <a:r>
              <a:rPr lang="en-US" sz="1100" dirty="0"/>
              <a:t>()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6903649-D035-3AA6-7B45-05C82714182C}"/>
              </a:ext>
            </a:extLst>
          </p:cNvPr>
          <p:cNvSpPr txBox="1"/>
          <p:nvPr/>
        </p:nvSpPr>
        <p:spPr>
          <a:xfrm>
            <a:off x="3840317" y="2330204"/>
            <a:ext cx="3521559" cy="19543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/>
              <a:t>&lt;class '</a:t>
            </a:r>
            <a:r>
              <a:rPr lang="en-US" sz="1100" dirty="0" err="1"/>
              <a:t>pandas.core.frame.DataFrame</a:t>
            </a:r>
            <a:r>
              <a:rPr lang="en-US" sz="1100" dirty="0"/>
              <a:t>'&gt;</a:t>
            </a:r>
          </a:p>
          <a:p>
            <a:r>
              <a:rPr lang="en-US" sz="1100" dirty="0" err="1"/>
              <a:t>RangeIndex</a:t>
            </a:r>
            <a:r>
              <a:rPr lang="en-US" sz="1100" dirty="0"/>
              <a:t>: 44 entries, 0 to 43</a:t>
            </a:r>
          </a:p>
          <a:p>
            <a:r>
              <a:rPr lang="en-US" sz="1100" dirty="0"/>
              <a:t>Data columns (total 4 columns):</a:t>
            </a:r>
          </a:p>
          <a:p>
            <a:r>
              <a:rPr lang="en-US" sz="1100" dirty="0"/>
              <a:t> #   Column             Non-Null Count  </a:t>
            </a:r>
            <a:r>
              <a:rPr lang="en-US" sz="1100" dirty="0" err="1"/>
              <a:t>Dtype</a:t>
            </a:r>
            <a:r>
              <a:rPr lang="en-US" sz="1100" dirty="0"/>
              <a:t> </a:t>
            </a:r>
          </a:p>
          <a:p>
            <a:r>
              <a:rPr lang="en-US" sz="1100" dirty="0"/>
              <a:t>---  ------             --------------  ----- </a:t>
            </a:r>
          </a:p>
          <a:p>
            <a:r>
              <a:rPr lang="en-US" sz="1100" dirty="0"/>
              <a:t> 0   Year               44 non-null     int64 </a:t>
            </a:r>
          </a:p>
          <a:p>
            <a:r>
              <a:rPr lang="en-US" sz="1100" dirty="0"/>
              <a:t> 1   Region             44 non-null     object</a:t>
            </a:r>
          </a:p>
          <a:p>
            <a:r>
              <a:rPr lang="en-US" sz="1100" dirty="0"/>
              <a:t> 2   </a:t>
            </a:r>
            <a:r>
              <a:rPr lang="en-US" sz="1100" dirty="0" err="1"/>
              <a:t>Employment_rate</a:t>
            </a:r>
            <a:r>
              <a:rPr lang="en-US" sz="1100" dirty="0"/>
              <a:t>    44 non-null     object</a:t>
            </a:r>
          </a:p>
          <a:p>
            <a:r>
              <a:rPr lang="en-US" sz="1100" dirty="0"/>
              <a:t> 3   </a:t>
            </a:r>
            <a:r>
              <a:rPr lang="en-US" sz="1100" dirty="0" err="1"/>
              <a:t>Unemployment_rate</a:t>
            </a:r>
            <a:r>
              <a:rPr lang="en-US" sz="1100" dirty="0"/>
              <a:t>  44 non-null     object</a:t>
            </a:r>
          </a:p>
          <a:p>
            <a:r>
              <a:rPr lang="en-US" sz="1100" dirty="0" err="1"/>
              <a:t>dtypes</a:t>
            </a:r>
            <a:r>
              <a:rPr lang="en-US" sz="1100" dirty="0"/>
              <a:t>: int64(1), object(3)</a:t>
            </a:r>
          </a:p>
          <a:p>
            <a:r>
              <a:rPr lang="en-US" sz="1100" dirty="0"/>
              <a:t>memory usage: 1.5+ KB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198B5E1-342D-BB7E-5C54-EE10F7587BFE}"/>
              </a:ext>
            </a:extLst>
          </p:cNvPr>
          <p:cNvSpPr txBox="1"/>
          <p:nvPr/>
        </p:nvSpPr>
        <p:spPr>
          <a:xfrm>
            <a:off x="3850048" y="2021290"/>
            <a:ext cx="138265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 err="1"/>
              <a:t>df_employment.info</a:t>
            </a:r>
            <a:r>
              <a:rPr lang="en-US" sz="1100" dirty="0"/>
              <a:t>()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7C00064-56DE-B8D7-4F7D-9AE1006EB50A}"/>
              </a:ext>
            </a:extLst>
          </p:cNvPr>
          <p:cNvSpPr txBox="1"/>
          <p:nvPr/>
        </p:nvSpPr>
        <p:spPr>
          <a:xfrm>
            <a:off x="6866043" y="2360721"/>
            <a:ext cx="2439317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/>
              <a:t>&lt;class '</a:t>
            </a:r>
            <a:r>
              <a:rPr lang="en-US" sz="1100" dirty="0" err="1"/>
              <a:t>pandas.core.frame.DataFrame</a:t>
            </a:r>
            <a:r>
              <a:rPr lang="en-US" sz="1100" dirty="0"/>
              <a:t>'&gt;</a:t>
            </a:r>
          </a:p>
          <a:p>
            <a:r>
              <a:rPr lang="en-US" sz="1100" dirty="0" err="1"/>
              <a:t>RangeIndex</a:t>
            </a:r>
            <a:r>
              <a:rPr lang="en-US" sz="1100" dirty="0"/>
              <a:t>: 44 entries, 0 to 43</a:t>
            </a:r>
          </a:p>
          <a:p>
            <a:r>
              <a:rPr lang="en-US" sz="1100" dirty="0"/>
              <a:t>Data columns (total 3 columns):</a:t>
            </a:r>
          </a:p>
          <a:p>
            <a:r>
              <a:rPr lang="en-US" sz="1100" dirty="0"/>
              <a:t> #   Column      Non-Null Count  </a:t>
            </a:r>
            <a:r>
              <a:rPr lang="en-US" sz="1100" dirty="0" err="1"/>
              <a:t>Dtype</a:t>
            </a:r>
            <a:r>
              <a:rPr lang="en-US" sz="1100" dirty="0"/>
              <a:t>  </a:t>
            </a:r>
          </a:p>
          <a:p>
            <a:r>
              <a:rPr lang="en-US" sz="1100" dirty="0"/>
              <a:t>---  ------      --------------  -----  </a:t>
            </a:r>
          </a:p>
          <a:p>
            <a:r>
              <a:rPr lang="en-US" sz="1100" dirty="0"/>
              <a:t> 0   Year        44 non-null     int64  </a:t>
            </a:r>
          </a:p>
          <a:p>
            <a:r>
              <a:rPr lang="en-US" sz="1100" dirty="0"/>
              <a:t> 1   Region      44 non-null     object </a:t>
            </a:r>
          </a:p>
          <a:p>
            <a:r>
              <a:rPr lang="en-US" sz="1100" dirty="0"/>
              <a:t> 2   </a:t>
            </a:r>
            <a:r>
              <a:rPr lang="en-US" sz="1100" dirty="0" err="1"/>
              <a:t>Annual_CPI</a:t>
            </a:r>
            <a:r>
              <a:rPr lang="en-US" sz="1100" dirty="0"/>
              <a:t>  44 non-null     float64</a:t>
            </a:r>
          </a:p>
          <a:p>
            <a:r>
              <a:rPr lang="en-US" sz="1100" dirty="0" err="1"/>
              <a:t>dtypes</a:t>
            </a:r>
            <a:r>
              <a:rPr lang="en-US" sz="1100" dirty="0"/>
              <a:t>: float64(1), int64(1), object(1)</a:t>
            </a:r>
          </a:p>
          <a:p>
            <a:r>
              <a:rPr lang="en-US" sz="1100" dirty="0"/>
              <a:t>memory usage: 1.2+ KB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A2AE591-DBA2-87CD-17A1-88E85C530C28}"/>
              </a:ext>
            </a:extLst>
          </p:cNvPr>
          <p:cNvSpPr txBox="1"/>
          <p:nvPr/>
        </p:nvSpPr>
        <p:spPr>
          <a:xfrm>
            <a:off x="6942834" y="1994849"/>
            <a:ext cx="202590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 err="1"/>
              <a:t>df_CPI.info</a:t>
            </a:r>
            <a:r>
              <a:rPr lang="en-US" sz="1100" dirty="0"/>
              <a:t>()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B597741-E1C0-6D66-B31F-7D82DB77B6B9}"/>
              </a:ext>
            </a:extLst>
          </p:cNvPr>
          <p:cNvSpPr txBox="1"/>
          <p:nvPr/>
        </p:nvSpPr>
        <p:spPr>
          <a:xfrm>
            <a:off x="3840317" y="4671496"/>
            <a:ext cx="2368718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/>
              <a:t># Since the rates are loaded as object, we need to convert these two attribute to numeric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5CA2763-B780-3E19-8A57-89799C71EFDD}"/>
              </a:ext>
            </a:extLst>
          </p:cNvPr>
          <p:cNvSpPr txBox="1"/>
          <p:nvPr/>
        </p:nvSpPr>
        <p:spPr>
          <a:xfrm>
            <a:off x="6958167" y="4849128"/>
            <a:ext cx="2716189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/>
              <a:t>&lt;class '</a:t>
            </a:r>
            <a:r>
              <a:rPr lang="en-US" sz="1100" dirty="0" err="1"/>
              <a:t>pandas.core.frame.DataFrame</a:t>
            </a:r>
            <a:r>
              <a:rPr lang="en-US" sz="1100" dirty="0"/>
              <a:t>'&gt;</a:t>
            </a:r>
          </a:p>
          <a:p>
            <a:r>
              <a:rPr lang="en-US" sz="1100" dirty="0" err="1"/>
              <a:t>RangeIndex</a:t>
            </a:r>
            <a:r>
              <a:rPr lang="en-US" sz="1100" dirty="0"/>
              <a:t>: 44 entries, 0 to 43</a:t>
            </a:r>
          </a:p>
          <a:p>
            <a:r>
              <a:rPr lang="en-US" sz="1100" dirty="0"/>
              <a:t>Data columns (total 3 columns):</a:t>
            </a:r>
          </a:p>
          <a:p>
            <a:r>
              <a:rPr lang="en-US" sz="1100" dirty="0"/>
              <a:t> #   Column       Non-Null Count  </a:t>
            </a:r>
            <a:r>
              <a:rPr lang="en-US" sz="1100" dirty="0" err="1"/>
              <a:t>Dtype</a:t>
            </a:r>
            <a:r>
              <a:rPr lang="en-US" sz="1100" dirty="0"/>
              <a:t>  </a:t>
            </a:r>
          </a:p>
          <a:p>
            <a:r>
              <a:rPr lang="en-US" sz="1100" dirty="0"/>
              <a:t>---  ------       --------------  -----  </a:t>
            </a:r>
          </a:p>
          <a:p>
            <a:r>
              <a:rPr lang="en-US" sz="1100" dirty="0"/>
              <a:t> 0   Year         44 non-null     int64  </a:t>
            </a:r>
          </a:p>
          <a:p>
            <a:r>
              <a:rPr lang="en-US" sz="1100" dirty="0"/>
              <a:t> 1   Region       44 non-null     object </a:t>
            </a:r>
          </a:p>
          <a:p>
            <a:r>
              <a:rPr lang="en-US" sz="1100" dirty="0"/>
              <a:t> 2   </a:t>
            </a:r>
            <a:r>
              <a:rPr lang="en-US" sz="1100" dirty="0" err="1"/>
              <a:t>House_price</a:t>
            </a:r>
            <a:r>
              <a:rPr lang="en-US" sz="1100" dirty="0"/>
              <a:t>  44 non-null     float64</a:t>
            </a:r>
          </a:p>
          <a:p>
            <a:r>
              <a:rPr lang="en-US" sz="1100" dirty="0" err="1"/>
              <a:t>dtypes</a:t>
            </a:r>
            <a:r>
              <a:rPr lang="en-US" sz="1100" dirty="0"/>
              <a:t>: float64(1), int64(1), object(1)</a:t>
            </a:r>
          </a:p>
          <a:p>
            <a:r>
              <a:rPr lang="en-US" sz="1100" dirty="0"/>
              <a:t>memory usage: 1.2+ KB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B2AD504-C566-ADB4-7D5C-CB9146A93FDE}"/>
              </a:ext>
            </a:extLst>
          </p:cNvPr>
          <p:cNvSpPr txBox="1"/>
          <p:nvPr/>
        </p:nvSpPr>
        <p:spPr>
          <a:xfrm>
            <a:off x="6958167" y="4575385"/>
            <a:ext cx="225507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 err="1"/>
              <a:t>df_housing.info</a:t>
            </a:r>
            <a:r>
              <a:rPr lang="en-US" sz="1100" dirty="0"/>
              <a:t>()</a:t>
            </a:r>
          </a:p>
        </p:txBody>
      </p:sp>
      <p:sp>
        <p:nvSpPr>
          <p:cNvPr id="42" name="Can 41">
            <a:extLst>
              <a:ext uri="{FF2B5EF4-FFF2-40B4-BE49-F238E27FC236}">
                <a16:creationId xmlns:a16="http://schemas.microsoft.com/office/drawing/2014/main" id="{ADCC66FE-051D-F5F8-54E1-93AB87107616}"/>
              </a:ext>
            </a:extLst>
          </p:cNvPr>
          <p:cNvSpPr/>
          <p:nvPr/>
        </p:nvSpPr>
        <p:spPr>
          <a:xfrm>
            <a:off x="10485582" y="3855096"/>
            <a:ext cx="517236" cy="618836"/>
          </a:xfrm>
          <a:prstGeom prst="ca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df</a:t>
            </a:r>
            <a:endParaRPr lang="en-US" dirty="0"/>
          </a:p>
        </p:txBody>
      </p:sp>
      <p:cxnSp>
        <p:nvCxnSpPr>
          <p:cNvPr id="44" name="Elbow Connector 43">
            <a:extLst>
              <a:ext uri="{FF2B5EF4-FFF2-40B4-BE49-F238E27FC236}">
                <a16:creationId xmlns:a16="http://schemas.microsoft.com/office/drawing/2014/main" id="{3289391A-6BBE-0EDA-6BD8-E60B5974DEC9}"/>
              </a:ext>
            </a:extLst>
          </p:cNvPr>
          <p:cNvCxnSpPr>
            <a:stCxn id="13" idx="0"/>
            <a:endCxn id="42" idx="1"/>
          </p:cNvCxnSpPr>
          <p:nvPr/>
        </p:nvCxnSpPr>
        <p:spPr>
          <a:xfrm rot="16200000" flipH="1">
            <a:off x="5152302" y="-1736801"/>
            <a:ext cx="1849693" cy="9334101"/>
          </a:xfrm>
          <a:prstGeom prst="bentConnector3">
            <a:avLst>
              <a:gd name="adj1" fmla="val -1235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Elbow Connector 46">
            <a:extLst>
              <a:ext uri="{FF2B5EF4-FFF2-40B4-BE49-F238E27FC236}">
                <a16:creationId xmlns:a16="http://schemas.microsoft.com/office/drawing/2014/main" id="{3EE4DB0D-FF58-241A-6506-A0DC25C68B50}"/>
              </a:ext>
            </a:extLst>
          </p:cNvPr>
          <p:cNvCxnSpPr>
            <a:stCxn id="22" idx="0"/>
            <a:endCxn id="42" idx="1"/>
          </p:cNvCxnSpPr>
          <p:nvPr/>
        </p:nvCxnSpPr>
        <p:spPr>
          <a:xfrm rot="16200000" flipH="1">
            <a:off x="6725885" y="-163219"/>
            <a:ext cx="1833806" cy="6202824"/>
          </a:xfrm>
          <a:prstGeom prst="bentConnector3">
            <a:avLst>
              <a:gd name="adj1" fmla="val -1246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Elbow Connector 48">
            <a:extLst>
              <a:ext uri="{FF2B5EF4-FFF2-40B4-BE49-F238E27FC236}">
                <a16:creationId xmlns:a16="http://schemas.microsoft.com/office/drawing/2014/main" id="{8FDDB274-7A41-213D-C98D-69A013D1A3BA}"/>
              </a:ext>
            </a:extLst>
          </p:cNvPr>
          <p:cNvCxnSpPr>
            <a:stCxn id="28" idx="0"/>
            <a:endCxn id="42" idx="1"/>
          </p:cNvCxnSpPr>
          <p:nvPr/>
        </p:nvCxnSpPr>
        <p:spPr>
          <a:xfrm rot="16200000" flipH="1">
            <a:off x="8419870" y="1530767"/>
            <a:ext cx="1860247" cy="2788411"/>
          </a:xfrm>
          <a:prstGeom prst="bentConnector3">
            <a:avLst>
              <a:gd name="adj1" fmla="val -1228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Elbow Connector 50">
            <a:extLst>
              <a:ext uri="{FF2B5EF4-FFF2-40B4-BE49-F238E27FC236}">
                <a16:creationId xmlns:a16="http://schemas.microsoft.com/office/drawing/2014/main" id="{DBB487DD-8EF9-2D80-9864-43B051027085}"/>
              </a:ext>
            </a:extLst>
          </p:cNvPr>
          <p:cNvCxnSpPr>
            <a:stCxn id="38" idx="3"/>
            <a:endCxn id="42" idx="3"/>
          </p:cNvCxnSpPr>
          <p:nvPr/>
        </p:nvCxnSpPr>
        <p:spPr>
          <a:xfrm flipV="1">
            <a:off x="9674356" y="4473932"/>
            <a:ext cx="1069844" cy="126774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97344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47D589-B592-E383-3D7F-DACE44A5F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EDA - Visualization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8F002D7-0D13-FC7A-2AC9-119E35A2C8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962" y="2005583"/>
            <a:ext cx="5044387" cy="3894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8493404-A85A-34EC-E76F-655494198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5649" y="2084832"/>
            <a:ext cx="5044388" cy="3869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95841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47D589-B592-E383-3D7F-DACE44A5F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EDA - Visualization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23E0FCE-3ADB-F371-2060-522D9C5518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962" y="1911927"/>
            <a:ext cx="5394037" cy="4117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C3792889-CC1D-9C57-FBE9-A29AADFB42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1340" y="1911927"/>
            <a:ext cx="5333762" cy="4117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91035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47D589-B592-E383-3D7F-DACE44A5F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building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644419-2852-1D6D-06D7-3C0B8B94FAF9}"/>
              </a:ext>
            </a:extLst>
          </p:cNvPr>
          <p:cNvSpPr txBox="1"/>
          <p:nvPr/>
        </p:nvSpPr>
        <p:spPr>
          <a:xfrm>
            <a:off x="719329" y="2438400"/>
            <a:ext cx="387114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 adaptation :  convert Region (string) to numeric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Drop unnecessary features : ['Region','Food','Apparel','Others','Housing','Insurance_pensions','Education','Entertainment','Income_after_taxes’])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Sort data by Year and Region numeric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BE54858-1AA6-36AB-406A-6F8C3E6253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5255247"/>
              </p:ext>
            </p:extLst>
          </p:nvPr>
        </p:nvGraphicFramePr>
        <p:xfrm>
          <a:off x="5597240" y="2346036"/>
          <a:ext cx="6077522" cy="4313381"/>
        </p:xfrm>
        <a:graphic>
          <a:graphicData uri="http://schemas.openxmlformats.org/drawingml/2006/table">
            <a:tbl>
              <a:tblPr/>
              <a:tblGrid>
                <a:gridCol w="552502">
                  <a:extLst>
                    <a:ext uri="{9D8B030D-6E8A-4147-A177-3AD203B41FA5}">
                      <a16:colId xmlns:a16="http://schemas.microsoft.com/office/drawing/2014/main" val="2958537847"/>
                    </a:ext>
                  </a:extLst>
                </a:gridCol>
                <a:gridCol w="552502">
                  <a:extLst>
                    <a:ext uri="{9D8B030D-6E8A-4147-A177-3AD203B41FA5}">
                      <a16:colId xmlns:a16="http://schemas.microsoft.com/office/drawing/2014/main" val="3268193110"/>
                    </a:ext>
                  </a:extLst>
                </a:gridCol>
                <a:gridCol w="552502">
                  <a:extLst>
                    <a:ext uri="{9D8B030D-6E8A-4147-A177-3AD203B41FA5}">
                      <a16:colId xmlns:a16="http://schemas.microsoft.com/office/drawing/2014/main" val="4138505400"/>
                    </a:ext>
                  </a:extLst>
                </a:gridCol>
                <a:gridCol w="552502">
                  <a:extLst>
                    <a:ext uri="{9D8B030D-6E8A-4147-A177-3AD203B41FA5}">
                      <a16:colId xmlns:a16="http://schemas.microsoft.com/office/drawing/2014/main" val="833251590"/>
                    </a:ext>
                  </a:extLst>
                </a:gridCol>
                <a:gridCol w="552502">
                  <a:extLst>
                    <a:ext uri="{9D8B030D-6E8A-4147-A177-3AD203B41FA5}">
                      <a16:colId xmlns:a16="http://schemas.microsoft.com/office/drawing/2014/main" val="1969956849"/>
                    </a:ext>
                  </a:extLst>
                </a:gridCol>
                <a:gridCol w="552502">
                  <a:extLst>
                    <a:ext uri="{9D8B030D-6E8A-4147-A177-3AD203B41FA5}">
                      <a16:colId xmlns:a16="http://schemas.microsoft.com/office/drawing/2014/main" val="1681714172"/>
                    </a:ext>
                  </a:extLst>
                </a:gridCol>
                <a:gridCol w="552502">
                  <a:extLst>
                    <a:ext uri="{9D8B030D-6E8A-4147-A177-3AD203B41FA5}">
                      <a16:colId xmlns:a16="http://schemas.microsoft.com/office/drawing/2014/main" val="939328709"/>
                    </a:ext>
                  </a:extLst>
                </a:gridCol>
                <a:gridCol w="552502">
                  <a:extLst>
                    <a:ext uri="{9D8B030D-6E8A-4147-A177-3AD203B41FA5}">
                      <a16:colId xmlns:a16="http://schemas.microsoft.com/office/drawing/2014/main" val="3157709232"/>
                    </a:ext>
                  </a:extLst>
                </a:gridCol>
                <a:gridCol w="552502">
                  <a:extLst>
                    <a:ext uri="{9D8B030D-6E8A-4147-A177-3AD203B41FA5}">
                      <a16:colId xmlns:a16="http://schemas.microsoft.com/office/drawing/2014/main" val="125385667"/>
                    </a:ext>
                  </a:extLst>
                </a:gridCol>
                <a:gridCol w="552502">
                  <a:extLst>
                    <a:ext uri="{9D8B030D-6E8A-4147-A177-3AD203B41FA5}">
                      <a16:colId xmlns:a16="http://schemas.microsoft.com/office/drawing/2014/main" val="3391528798"/>
                    </a:ext>
                  </a:extLst>
                </a:gridCol>
                <a:gridCol w="552502">
                  <a:extLst>
                    <a:ext uri="{9D8B030D-6E8A-4147-A177-3AD203B41FA5}">
                      <a16:colId xmlns:a16="http://schemas.microsoft.com/office/drawing/2014/main" val="2595862889"/>
                    </a:ext>
                  </a:extLst>
                </a:gridCol>
              </a:tblGrid>
              <a:tr h="418516">
                <a:tc>
                  <a:txBody>
                    <a:bodyPr/>
                    <a:lstStyle/>
                    <a:p>
                      <a:pPr algn="r" fontAlgn="ctr"/>
                      <a:endParaRPr lang="en-US" sz="700" b="1">
                        <a:effectLst/>
                      </a:endParaRPr>
                    </a:p>
                  </a:txBody>
                  <a:tcPr marL="34679" marR="34679" marT="17339" marB="173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 b="1">
                          <a:effectLst/>
                        </a:rPr>
                        <a:t>Year</a:t>
                      </a:r>
                    </a:p>
                  </a:txBody>
                  <a:tcPr marL="34679" marR="34679" marT="17339" marB="173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 b="1">
                          <a:effectLst/>
                        </a:rPr>
                        <a:t>Income_before_taxes</a:t>
                      </a:r>
                    </a:p>
                  </a:txBody>
                  <a:tcPr marL="34679" marR="34679" marT="17339" marB="173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 b="1">
                          <a:effectLst/>
                        </a:rPr>
                        <a:t>Expenditure_total</a:t>
                      </a:r>
                    </a:p>
                  </a:txBody>
                  <a:tcPr marL="34679" marR="34679" marT="17339" marB="173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 b="1">
                          <a:effectLst/>
                        </a:rPr>
                        <a:t>Transportation</a:t>
                      </a:r>
                    </a:p>
                  </a:txBody>
                  <a:tcPr marL="34679" marR="34679" marT="17339" marB="173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 b="1">
                          <a:effectLst/>
                        </a:rPr>
                        <a:t>Healthcare</a:t>
                      </a:r>
                    </a:p>
                  </a:txBody>
                  <a:tcPr marL="34679" marR="34679" marT="17339" marB="173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 b="1">
                          <a:effectLst/>
                        </a:rPr>
                        <a:t>Employment_rate</a:t>
                      </a:r>
                    </a:p>
                  </a:txBody>
                  <a:tcPr marL="34679" marR="34679" marT="17339" marB="173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 b="1">
                          <a:effectLst/>
                        </a:rPr>
                        <a:t>Unemployment_rate</a:t>
                      </a:r>
                    </a:p>
                  </a:txBody>
                  <a:tcPr marL="34679" marR="34679" marT="17339" marB="173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 b="1">
                          <a:effectLst/>
                        </a:rPr>
                        <a:t>Annual_CPI</a:t>
                      </a:r>
                    </a:p>
                  </a:txBody>
                  <a:tcPr marL="34679" marR="34679" marT="17339" marB="173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 b="1">
                          <a:effectLst/>
                        </a:rPr>
                        <a:t>House_price</a:t>
                      </a:r>
                    </a:p>
                  </a:txBody>
                  <a:tcPr marL="34679" marR="34679" marT="17339" marB="173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 b="1">
                          <a:effectLst/>
                        </a:rPr>
                        <a:t>Region_num</a:t>
                      </a:r>
                    </a:p>
                  </a:txBody>
                  <a:tcPr marL="34679" marR="34679" marT="17339" marB="173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3785327"/>
                  </a:ext>
                </a:extLst>
              </a:tr>
              <a:tr h="418516"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 b="1">
                          <a:effectLst/>
                        </a:rPr>
                        <a:t>Year</a:t>
                      </a:r>
                    </a:p>
                  </a:txBody>
                  <a:tcPr marL="34679" marR="34679" marT="17339" marB="173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>
                          <a:effectLst/>
                        </a:rPr>
                        <a:t>1.000000e+00</a:t>
                      </a:r>
                    </a:p>
                  </a:txBody>
                  <a:tcPr marL="34679" marR="34679" marT="17339" marB="173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>
                          <a:effectLst/>
                        </a:rPr>
                        <a:t>0.788233</a:t>
                      </a:r>
                    </a:p>
                  </a:txBody>
                  <a:tcPr marL="34679" marR="34679" marT="17339" marB="173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>
                          <a:effectLst/>
                        </a:rPr>
                        <a:t>0.766206</a:t>
                      </a:r>
                    </a:p>
                  </a:txBody>
                  <a:tcPr marL="34679" marR="34679" marT="17339" marB="173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>
                          <a:effectLst/>
                        </a:rPr>
                        <a:t>0.754656</a:t>
                      </a:r>
                    </a:p>
                  </a:txBody>
                  <a:tcPr marL="34679" marR="34679" marT="17339" marB="173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>
                          <a:effectLst/>
                        </a:rPr>
                        <a:t>0.913263</a:t>
                      </a:r>
                    </a:p>
                  </a:txBody>
                  <a:tcPr marL="34679" marR="34679" marT="17339" marB="173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>
                          <a:effectLst/>
                        </a:rPr>
                        <a:t>0.455044</a:t>
                      </a:r>
                    </a:p>
                  </a:txBody>
                  <a:tcPr marL="34679" marR="34679" marT="17339" marB="173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>
                          <a:effectLst/>
                        </a:rPr>
                        <a:t>-0.796998</a:t>
                      </a:r>
                    </a:p>
                  </a:txBody>
                  <a:tcPr marL="34679" marR="34679" marT="17339" marB="173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>
                          <a:effectLst/>
                        </a:rPr>
                        <a:t>0.758988</a:t>
                      </a:r>
                    </a:p>
                  </a:txBody>
                  <a:tcPr marL="34679" marR="34679" marT="17339" marB="173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>
                          <a:effectLst/>
                        </a:rPr>
                        <a:t>0.619357</a:t>
                      </a:r>
                    </a:p>
                  </a:txBody>
                  <a:tcPr marL="34679" marR="34679" marT="17339" marB="173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>
                          <a:effectLst/>
                        </a:rPr>
                        <a:t>-8.119262e-15</a:t>
                      </a:r>
                    </a:p>
                  </a:txBody>
                  <a:tcPr marL="34679" marR="34679" marT="17339" marB="173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660183"/>
                  </a:ext>
                </a:extLst>
              </a:tr>
              <a:tr h="418516"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 b="1">
                          <a:effectLst/>
                        </a:rPr>
                        <a:t>Income_before_taxes</a:t>
                      </a:r>
                    </a:p>
                  </a:txBody>
                  <a:tcPr marL="34679" marR="34679" marT="17339" marB="173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>
                          <a:effectLst/>
                        </a:rPr>
                        <a:t>7.882331e-01</a:t>
                      </a:r>
                    </a:p>
                  </a:txBody>
                  <a:tcPr marL="34679" marR="34679" marT="17339" marB="173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>
                          <a:effectLst/>
                        </a:rPr>
                        <a:t>1.000000</a:t>
                      </a:r>
                    </a:p>
                  </a:txBody>
                  <a:tcPr marL="34679" marR="34679" marT="17339" marB="173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>
                          <a:effectLst/>
                        </a:rPr>
                        <a:t>0.959763</a:t>
                      </a:r>
                    </a:p>
                  </a:txBody>
                  <a:tcPr marL="34679" marR="34679" marT="17339" marB="173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>
                          <a:effectLst/>
                        </a:rPr>
                        <a:t>0.672039</a:t>
                      </a:r>
                    </a:p>
                  </a:txBody>
                  <a:tcPr marL="34679" marR="34679" marT="17339" marB="173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>
                          <a:effectLst/>
                        </a:rPr>
                        <a:t>0.751645</a:t>
                      </a:r>
                    </a:p>
                  </a:txBody>
                  <a:tcPr marL="34679" marR="34679" marT="17339" marB="173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>
                          <a:effectLst/>
                        </a:rPr>
                        <a:t>0.498494</a:t>
                      </a:r>
                    </a:p>
                  </a:txBody>
                  <a:tcPr marL="34679" marR="34679" marT="17339" marB="173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>
                          <a:effectLst/>
                        </a:rPr>
                        <a:t>-0.529885</a:t>
                      </a:r>
                    </a:p>
                  </a:txBody>
                  <a:tcPr marL="34679" marR="34679" marT="17339" marB="173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>
                          <a:effectLst/>
                        </a:rPr>
                        <a:t>0.926128</a:t>
                      </a:r>
                    </a:p>
                  </a:txBody>
                  <a:tcPr marL="34679" marR="34679" marT="17339" marB="173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>
                          <a:effectLst/>
                        </a:rPr>
                        <a:t>0.866853</a:t>
                      </a:r>
                    </a:p>
                  </a:txBody>
                  <a:tcPr marL="34679" marR="34679" marT="17339" marB="173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>
                          <a:effectLst/>
                        </a:rPr>
                        <a:t>-1.077857e-01</a:t>
                      </a:r>
                    </a:p>
                  </a:txBody>
                  <a:tcPr marL="34679" marR="34679" marT="17339" marB="173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6293332"/>
                  </a:ext>
                </a:extLst>
              </a:tr>
              <a:tr h="321751"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 b="1">
                          <a:effectLst/>
                        </a:rPr>
                        <a:t>Expenditure_total</a:t>
                      </a:r>
                    </a:p>
                  </a:txBody>
                  <a:tcPr marL="34679" marR="34679" marT="17339" marB="173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>
                          <a:effectLst/>
                        </a:rPr>
                        <a:t>7.662065e-01</a:t>
                      </a:r>
                    </a:p>
                  </a:txBody>
                  <a:tcPr marL="34679" marR="34679" marT="17339" marB="173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>
                          <a:effectLst/>
                        </a:rPr>
                        <a:t>0.959763</a:t>
                      </a:r>
                    </a:p>
                  </a:txBody>
                  <a:tcPr marL="34679" marR="34679" marT="17339" marB="173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>
                          <a:effectLst/>
                        </a:rPr>
                        <a:t>1.000000</a:t>
                      </a:r>
                    </a:p>
                  </a:txBody>
                  <a:tcPr marL="34679" marR="34679" marT="17339" marB="173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>
                          <a:effectLst/>
                        </a:rPr>
                        <a:t>0.758304</a:t>
                      </a:r>
                    </a:p>
                  </a:txBody>
                  <a:tcPr marL="34679" marR="34679" marT="17339" marB="173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>
                          <a:effectLst/>
                        </a:rPr>
                        <a:t>0.747309</a:t>
                      </a:r>
                    </a:p>
                  </a:txBody>
                  <a:tcPr marL="34679" marR="34679" marT="17339" marB="173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>
                          <a:effectLst/>
                        </a:rPr>
                        <a:t>0.470976</a:t>
                      </a:r>
                    </a:p>
                  </a:txBody>
                  <a:tcPr marL="34679" marR="34679" marT="17339" marB="173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>
                          <a:effectLst/>
                        </a:rPr>
                        <a:t>-0.509381</a:t>
                      </a:r>
                    </a:p>
                  </a:txBody>
                  <a:tcPr marL="34679" marR="34679" marT="17339" marB="173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>
                          <a:effectLst/>
                        </a:rPr>
                        <a:t>0.935513</a:t>
                      </a:r>
                    </a:p>
                  </a:txBody>
                  <a:tcPr marL="34679" marR="34679" marT="17339" marB="173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>
                          <a:effectLst/>
                        </a:rPr>
                        <a:t>0.905532</a:t>
                      </a:r>
                    </a:p>
                  </a:txBody>
                  <a:tcPr marL="34679" marR="34679" marT="17339" marB="173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>
                          <a:effectLst/>
                        </a:rPr>
                        <a:t>1.311512e-02</a:t>
                      </a:r>
                    </a:p>
                  </a:txBody>
                  <a:tcPr marL="34679" marR="34679" marT="17339" marB="173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1593417"/>
                  </a:ext>
                </a:extLst>
              </a:tr>
              <a:tr h="321751"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 b="1">
                          <a:effectLst/>
                        </a:rPr>
                        <a:t>Transportation</a:t>
                      </a:r>
                    </a:p>
                  </a:txBody>
                  <a:tcPr marL="34679" marR="34679" marT="17339" marB="173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>
                          <a:effectLst/>
                        </a:rPr>
                        <a:t>7.546557e-01</a:t>
                      </a:r>
                    </a:p>
                  </a:txBody>
                  <a:tcPr marL="34679" marR="34679" marT="17339" marB="173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>
                          <a:effectLst/>
                        </a:rPr>
                        <a:t>0.672039</a:t>
                      </a:r>
                    </a:p>
                  </a:txBody>
                  <a:tcPr marL="34679" marR="34679" marT="17339" marB="173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>
                          <a:effectLst/>
                        </a:rPr>
                        <a:t>0.758304</a:t>
                      </a:r>
                    </a:p>
                  </a:txBody>
                  <a:tcPr marL="34679" marR="34679" marT="17339" marB="173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 dirty="0">
                          <a:effectLst/>
                        </a:rPr>
                        <a:t>1.000000</a:t>
                      </a:r>
                    </a:p>
                  </a:txBody>
                  <a:tcPr marL="34679" marR="34679" marT="17339" marB="173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>
                          <a:effectLst/>
                        </a:rPr>
                        <a:t>0.676912</a:t>
                      </a:r>
                    </a:p>
                  </a:txBody>
                  <a:tcPr marL="34679" marR="34679" marT="17339" marB="173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>
                          <a:effectLst/>
                        </a:rPr>
                        <a:t>0.202244</a:t>
                      </a:r>
                    </a:p>
                  </a:txBody>
                  <a:tcPr marL="34679" marR="34679" marT="17339" marB="173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>
                          <a:effectLst/>
                        </a:rPr>
                        <a:t>-0.471205</a:t>
                      </a:r>
                    </a:p>
                  </a:txBody>
                  <a:tcPr marL="34679" marR="34679" marT="17339" marB="173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>
                          <a:effectLst/>
                        </a:rPr>
                        <a:t>0.749910</a:t>
                      </a:r>
                    </a:p>
                  </a:txBody>
                  <a:tcPr marL="34679" marR="34679" marT="17339" marB="173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>
                          <a:effectLst/>
                        </a:rPr>
                        <a:t>0.684320</a:t>
                      </a:r>
                    </a:p>
                  </a:txBody>
                  <a:tcPr marL="34679" marR="34679" marT="17339" marB="173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>
                          <a:effectLst/>
                        </a:rPr>
                        <a:t>3.139452e-01</a:t>
                      </a:r>
                    </a:p>
                  </a:txBody>
                  <a:tcPr marL="34679" marR="34679" marT="17339" marB="173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7376370"/>
                  </a:ext>
                </a:extLst>
              </a:tr>
              <a:tr h="418516"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 b="1">
                          <a:effectLst/>
                        </a:rPr>
                        <a:t>Healthcare</a:t>
                      </a:r>
                    </a:p>
                  </a:txBody>
                  <a:tcPr marL="34679" marR="34679" marT="17339" marB="173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>
                          <a:effectLst/>
                        </a:rPr>
                        <a:t>9.132629e-01</a:t>
                      </a:r>
                    </a:p>
                  </a:txBody>
                  <a:tcPr marL="34679" marR="34679" marT="17339" marB="173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>
                          <a:effectLst/>
                        </a:rPr>
                        <a:t>0.751645</a:t>
                      </a:r>
                    </a:p>
                  </a:txBody>
                  <a:tcPr marL="34679" marR="34679" marT="17339" marB="173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>
                          <a:effectLst/>
                        </a:rPr>
                        <a:t>0.747309</a:t>
                      </a:r>
                    </a:p>
                  </a:txBody>
                  <a:tcPr marL="34679" marR="34679" marT="17339" marB="173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>
                          <a:effectLst/>
                        </a:rPr>
                        <a:t>0.676912</a:t>
                      </a:r>
                    </a:p>
                  </a:txBody>
                  <a:tcPr marL="34679" marR="34679" marT="17339" marB="173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>
                          <a:effectLst/>
                        </a:rPr>
                        <a:t>1.000000</a:t>
                      </a:r>
                    </a:p>
                  </a:txBody>
                  <a:tcPr marL="34679" marR="34679" marT="17339" marB="173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>
                          <a:effectLst/>
                        </a:rPr>
                        <a:t>0.657441</a:t>
                      </a:r>
                    </a:p>
                  </a:txBody>
                  <a:tcPr marL="34679" marR="34679" marT="17339" marB="173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>
                          <a:effectLst/>
                        </a:rPr>
                        <a:t>-0.808730</a:t>
                      </a:r>
                    </a:p>
                  </a:txBody>
                  <a:tcPr marL="34679" marR="34679" marT="17339" marB="173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>
                          <a:effectLst/>
                        </a:rPr>
                        <a:t>0.645862</a:t>
                      </a:r>
                    </a:p>
                  </a:txBody>
                  <a:tcPr marL="34679" marR="34679" marT="17339" marB="173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>
                          <a:effectLst/>
                        </a:rPr>
                        <a:t>0.486141</a:t>
                      </a:r>
                    </a:p>
                  </a:txBody>
                  <a:tcPr marL="34679" marR="34679" marT="17339" marB="173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>
                          <a:effectLst/>
                        </a:rPr>
                        <a:t>-1.417233e-01</a:t>
                      </a:r>
                    </a:p>
                  </a:txBody>
                  <a:tcPr marL="34679" marR="34679" marT="17339" marB="173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0146099"/>
                  </a:ext>
                </a:extLst>
              </a:tr>
              <a:tr h="418516"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 b="1">
                          <a:effectLst/>
                        </a:rPr>
                        <a:t>Employment_rate</a:t>
                      </a:r>
                    </a:p>
                  </a:txBody>
                  <a:tcPr marL="34679" marR="34679" marT="17339" marB="173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>
                          <a:effectLst/>
                        </a:rPr>
                        <a:t>4.550436e-01</a:t>
                      </a:r>
                    </a:p>
                  </a:txBody>
                  <a:tcPr marL="34679" marR="34679" marT="17339" marB="173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>
                          <a:effectLst/>
                        </a:rPr>
                        <a:t>0.498494</a:t>
                      </a:r>
                    </a:p>
                  </a:txBody>
                  <a:tcPr marL="34679" marR="34679" marT="17339" marB="173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>
                          <a:effectLst/>
                        </a:rPr>
                        <a:t>0.470976</a:t>
                      </a:r>
                    </a:p>
                  </a:txBody>
                  <a:tcPr marL="34679" marR="34679" marT="17339" marB="173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>
                          <a:effectLst/>
                        </a:rPr>
                        <a:t>0.202244</a:t>
                      </a:r>
                    </a:p>
                  </a:txBody>
                  <a:tcPr marL="34679" marR="34679" marT="17339" marB="173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>
                          <a:effectLst/>
                        </a:rPr>
                        <a:t>0.657441</a:t>
                      </a:r>
                    </a:p>
                  </a:txBody>
                  <a:tcPr marL="34679" marR="34679" marT="17339" marB="173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>
                          <a:effectLst/>
                        </a:rPr>
                        <a:t>1.000000</a:t>
                      </a:r>
                    </a:p>
                  </a:txBody>
                  <a:tcPr marL="34679" marR="34679" marT="17339" marB="173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 dirty="0">
                          <a:effectLst/>
                        </a:rPr>
                        <a:t>-0.671436</a:t>
                      </a:r>
                    </a:p>
                  </a:txBody>
                  <a:tcPr marL="34679" marR="34679" marT="17339" marB="173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>
                          <a:effectLst/>
                        </a:rPr>
                        <a:t>0.303436</a:t>
                      </a:r>
                    </a:p>
                  </a:txBody>
                  <a:tcPr marL="34679" marR="34679" marT="17339" marB="173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>
                          <a:effectLst/>
                        </a:rPr>
                        <a:t>0.164862</a:t>
                      </a:r>
                    </a:p>
                  </a:txBody>
                  <a:tcPr marL="34679" marR="34679" marT="17339" marB="173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>
                          <a:effectLst/>
                        </a:rPr>
                        <a:t>-4.760350e-01</a:t>
                      </a:r>
                    </a:p>
                  </a:txBody>
                  <a:tcPr marL="34679" marR="34679" marT="17339" marB="173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4857714"/>
                  </a:ext>
                </a:extLst>
              </a:tr>
              <a:tr h="418516"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 b="1">
                          <a:effectLst/>
                        </a:rPr>
                        <a:t>Unemployment_rate</a:t>
                      </a:r>
                    </a:p>
                  </a:txBody>
                  <a:tcPr marL="34679" marR="34679" marT="17339" marB="173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>
                          <a:effectLst/>
                        </a:rPr>
                        <a:t>-7.969976e-01</a:t>
                      </a:r>
                    </a:p>
                  </a:txBody>
                  <a:tcPr marL="34679" marR="34679" marT="17339" marB="173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>
                          <a:effectLst/>
                        </a:rPr>
                        <a:t>-0.529885</a:t>
                      </a:r>
                    </a:p>
                  </a:txBody>
                  <a:tcPr marL="34679" marR="34679" marT="17339" marB="173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>
                          <a:effectLst/>
                        </a:rPr>
                        <a:t>-0.509381</a:t>
                      </a:r>
                    </a:p>
                  </a:txBody>
                  <a:tcPr marL="34679" marR="34679" marT="17339" marB="173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>
                          <a:effectLst/>
                        </a:rPr>
                        <a:t>-0.471205</a:t>
                      </a:r>
                    </a:p>
                  </a:txBody>
                  <a:tcPr marL="34679" marR="34679" marT="17339" marB="173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>
                          <a:effectLst/>
                        </a:rPr>
                        <a:t>-0.808730</a:t>
                      </a:r>
                    </a:p>
                  </a:txBody>
                  <a:tcPr marL="34679" marR="34679" marT="17339" marB="173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>
                          <a:effectLst/>
                        </a:rPr>
                        <a:t>-0.671436</a:t>
                      </a:r>
                    </a:p>
                  </a:txBody>
                  <a:tcPr marL="34679" marR="34679" marT="17339" marB="173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>
                          <a:effectLst/>
                        </a:rPr>
                        <a:t>1.000000</a:t>
                      </a:r>
                    </a:p>
                  </a:txBody>
                  <a:tcPr marL="34679" marR="34679" marT="17339" marB="173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>
                          <a:effectLst/>
                        </a:rPr>
                        <a:t>-0.437008</a:t>
                      </a:r>
                    </a:p>
                  </a:txBody>
                  <a:tcPr marL="34679" marR="34679" marT="17339" marB="173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>
                          <a:effectLst/>
                        </a:rPr>
                        <a:t>-0.282565</a:t>
                      </a:r>
                    </a:p>
                  </a:txBody>
                  <a:tcPr marL="34679" marR="34679" marT="17339" marB="173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>
                          <a:effectLst/>
                        </a:rPr>
                        <a:t>1.149371e-01</a:t>
                      </a:r>
                    </a:p>
                  </a:txBody>
                  <a:tcPr marL="34679" marR="34679" marT="17339" marB="173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3870779"/>
                  </a:ext>
                </a:extLst>
              </a:tr>
              <a:tr h="418516"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 b="1">
                          <a:effectLst/>
                        </a:rPr>
                        <a:t>Annual_CPI</a:t>
                      </a:r>
                    </a:p>
                  </a:txBody>
                  <a:tcPr marL="34679" marR="34679" marT="17339" marB="173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>
                          <a:effectLst/>
                        </a:rPr>
                        <a:t>7.589880e-01</a:t>
                      </a:r>
                    </a:p>
                  </a:txBody>
                  <a:tcPr marL="34679" marR="34679" marT="17339" marB="173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>
                          <a:effectLst/>
                        </a:rPr>
                        <a:t>0.926128</a:t>
                      </a:r>
                    </a:p>
                  </a:txBody>
                  <a:tcPr marL="34679" marR="34679" marT="17339" marB="173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>
                          <a:effectLst/>
                        </a:rPr>
                        <a:t>0.935513</a:t>
                      </a:r>
                    </a:p>
                  </a:txBody>
                  <a:tcPr marL="34679" marR="34679" marT="17339" marB="173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>
                          <a:effectLst/>
                        </a:rPr>
                        <a:t>0.749910</a:t>
                      </a:r>
                    </a:p>
                  </a:txBody>
                  <a:tcPr marL="34679" marR="34679" marT="17339" marB="173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>
                          <a:effectLst/>
                        </a:rPr>
                        <a:t>0.645862</a:t>
                      </a:r>
                    </a:p>
                  </a:txBody>
                  <a:tcPr marL="34679" marR="34679" marT="17339" marB="173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>
                          <a:effectLst/>
                        </a:rPr>
                        <a:t>0.303436</a:t>
                      </a:r>
                    </a:p>
                  </a:txBody>
                  <a:tcPr marL="34679" marR="34679" marT="17339" marB="173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>
                          <a:effectLst/>
                        </a:rPr>
                        <a:t>-0.437008</a:t>
                      </a:r>
                    </a:p>
                  </a:txBody>
                  <a:tcPr marL="34679" marR="34679" marT="17339" marB="173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>
                          <a:effectLst/>
                        </a:rPr>
                        <a:t>1.000000</a:t>
                      </a:r>
                    </a:p>
                  </a:txBody>
                  <a:tcPr marL="34679" marR="34679" marT="17339" marB="173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>
                          <a:effectLst/>
                        </a:rPr>
                        <a:t>0.925865</a:t>
                      </a:r>
                    </a:p>
                  </a:txBody>
                  <a:tcPr marL="34679" marR="34679" marT="17339" marB="173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>
                          <a:effectLst/>
                        </a:rPr>
                        <a:t>-2.926100e-02</a:t>
                      </a:r>
                    </a:p>
                  </a:txBody>
                  <a:tcPr marL="34679" marR="34679" marT="17339" marB="173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2511833"/>
                  </a:ext>
                </a:extLst>
              </a:tr>
              <a:tr h="321751"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 b="1">
                          <a:effectLst/>
                        </a:rPr>
                        <a:t>House_price</a:t>
                      </a:r>
                    </a:p>
                  </a:txBody>
                  <a:tcPr marL="34679" marR="34679" marT="17339" marB="173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>
                          <a:effectLst/>
                        </a:rPr>
                        <a:t>6.193570e-01</a:t>
                      </a:r>
                    </a:p>
                  </a:txBody>
                  <a:tcPr marL="34679" marR="34679" marT="17339" marB="173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>
                          <a:effectLst/>
                        </a:rPr>
                        <a:t>0.866853</a:t>
                      </a:r>
                    </a:p>
                  </a:txBody>
                  <a:tcPr marL="34679" marR="34679" marT="17339" marB="173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>
                          <a:effectLst/>
                        </a:rPr>
                        <a:t>0.905532</a:t>
                      </a:r>
                    </a:p>
                  </a:txBody>
                  <a:tcPr marL="34679" marR="34679" marT="17339" marB="173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>
                          <a:effectLst/>
                        </a:rPr>
                        <a:t>0.684320</a:t>
                      </a:r>
                    </a:p>
                  </a:txBody>
                  <a:tcPr marL="34679" marR="34679" marT="17339" marB="173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>
                          <a:effectLst/>
                        </a:rPr>
                        <a:t>0.486141</a:t>
                      </a:r>
                    </a:p>
                  </a:txBody>
                  <a:tcPr marL="34679" marR="34679" marT="17339" marB="173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>
                          <a:effectLst/>
                        </a:rPr>
                        <a:t>0.164862</a:t>
                      </a:r>
                    </a:p>
                  </a:txBody>
                  <a:tcPr marL="34679" marR="34679" marT="17339" marB="173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>
                          <a:effectLst/>
                        </a:rPr>
                        <a:t>-0.282565</a:t>
                      </a:r>
                    </a:p>
                  </a:txBody>
                  <a:tcPr marL="34679" marR="34679" marT="17339" marB="173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>
                          <a:effectLst/>
                        </a:rPr>
                        <a:t>0.925865</a:t>
                      </a:r>
                    </a:p>
                  </a:txBody>
                  <a:tcPr marL="34679" marR="34679" marT="17339" marB="173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>
                          <a:effectLst/>
                        </a:rPr>
                        <a:t>1.000000</a:t>
                      </a:r>
                    </a:p>
                  </a:txBody>
                  <a:tcPr marL="34679" marR="34679" marT="17339" marB="173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>
                          <a:effectLst/>
                        </a:rPr>
                        <a:t>2.195661e-01</a:t>
                      </a:r>
                    </a:p>
                  </a:txBody>
                  <a:tcPr marL="34679" marR="34679" marT="17339" marB="173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5190327"/>
                  </a:ext>
                </a:extLst>
              </a:tr>
              <a:tr h="418516"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 b="1">
                          <a:effectLst/>
                        </a:rPr>
                        <a:t>Region_num</a:t>
                      </a:r>
                    </a:p>
                  </a:txBody>
                  <a:tcPr marL="34679" marR="34679" marT="17339" marB="173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>
                          <a:effectLst/>
                        </a:rPr>
                        <a:t>-8.119262e-15</a:t>
                      </a:r>
                    </a:p>
                  </a:txBody>
                  <a:tcPr marL="34679" marR="34679" marT="17339" marB="173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>
                          <a:effectLst/>
                        </a:rPr>
                        <a:t>-0.107786</a:t>
                      </a:r>
                    </a:p>
                  </a:txBody>
                  <a:tcPr marL="34679" marR="34679" marT="17339" marB="173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>
                          <a:effectLst/>
                        </a:rPr>
                        <a:t>0.013115</a:t>
                      </a:r>
                    </a:p>
                  </a:txBody>
                  <a:tcPr marL="34679" marR="34679" marT="17339" marB="173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>
                          <a:effectLst/>
                        </a:rPr>
                        <a:t>0.313945</a:t>
                      </a:r>
                    </a:p>
                  </a:txBody>
                  <a:tcPr marL="34679" marR="34679" marT="17339" marB="173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>
                          <a:effectLst/>
                        </a:rPr>
                        <a:t>-0.141723</a:t>
                      </a:r>
                    </a:p>
                  </a:txBody>
                  <a:tcPr marL="34679" marR="34679" marT="17339" marB="173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>
                          <a:effectLst/>
                        </a:rPr>
                        <a:t>-0.476035</a:t>
                      </a:r>
                    </a:p>
                  </a:txBody>
                  <a:tcPr marL="34679" marR="34679" marT="17339" marB="173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>
                          <a:effectLst/>
                        </a:rPr>
                        <a:t>0.114937</a:t>
                      </a:r>
                    </a:p>
                  </a:txBody>
                  <a:tcPr marL="34679" marR="34679" marT="17339" marB="173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>
                          <a:effectLst/>
                        </a:rPr>
                        <a:t>-0.029261</a:t>
                      </a:r>
                    </a:p>
                  </a:txBody>
                  <a:tcPr marL="34679" marR="34679" marT="17339" marB="173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>
                          <a:effectLst/>
                        </a:rPr>
                        <a:t>0.219566</a:t>
                      </a:r>
                    </a:p>
                  </a:txBody>
                  <a:tcPr marL="34679" marR="34679" marT="17339" marB="173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 dirty="0">
                          <a:effectLst/>
                        </a:rPr>
                        <a:t>1.000000e+00</a:t>
                      </a:r>
                    </a:p>
                  </a:txBody>
                  <a:tcPr marL="34679" marR="34679" marT="17339" marB="173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7501875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D38B346B-BFC5-A82C-AF90-09F1416C6536}"/>
              </a:ext>
            </a:extLst>
          </p:cNvPr>
          <p:cNvSpPr txBox="1"/>
          <p:nvPr/>
        </p:nvSpPr>
        <p:spPr>
          <a:xfrm>
            <a:off x="7777022" y="2030768"/>
            <a:ext cx="1891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Correlation Matrix</a:t>
            </a:r>
          </a:p>
        </p:txBody>
      </p:sp>
    </p:spTree>
    <p:extLst>
      <p:ext uri="{BB962C8B-B14F-4D97-AF65-F5344CB8AC3E}">
        <p14:creationId xmlns:p14="http://schemas.microsoft.com/office/powerpoint/2010/main" val="3363057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47D589-B592-E383-3D7F-DACE44A5F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building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8B346B-BFC5-A82C-AF90-09F1416C6536}"/>
              </a:ext>
            </a:extLst>
          </p:cNvPr>
          <p:cNvSpPr txBox="1"/>
          <p:nvPr/>
        </p:nvSpPr>
        <p:spPr>
          <a:xfrm>
            <a:off x="1798782" y="1940774"/>
            <a:ext cx="2807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Correlation Matrix Heatmap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C2DD4BAF-5FE9-B511-3265-90A889404D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242" y="2535381"/>
            <a:ext cx="4879109" cy="4124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FE3627B9-48B4-6B34-1526-43579680D2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2400" y="2535381"/>
            <a:ext cx="4879109" cy="3737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98EA24B-9743-35B8-0A8F-B0E80E16552B}"/>
              </a:ext>
            </a:extLst>
          </p:cNvPr>
          <p:cNvSpPr txBox="1"/>
          <p:nvPr/>
        </p:nvSpPr>
        <p:spPr>
          <a:xfrm>
            <a:off x="8564418" y="1932553"/>
            <a:ext cx="9498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Pair Plot</a:t>
            </a:r>
          </a:p>
        </p:txBody>
      </p:sp>
    </p:spTree>
    <p:extLst>
      <p:ext uri="{BB962C8B-B14F-4D97-AF65-F5344CB8AC3E}">
        <p14:creationId xmlns:p14="http://schemas.microsoft.com/office/powerpoint/2010/main" val="11144909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47D589-B592-E383-3D7F-DACE44A5F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linear regression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359B41-CD2D-3846-3447-BB4FE69A0497}"/>
              </a:ext>
            </a:extLst>
          </p:cNvPr>
          <p:cNvSpPr txBox="1"/>
          <p:nvPr/>
        </p:nvSpPr>
        <p:spPr>
          <a:xfrm>
            <a:off x="7980220" y="1006818"/>
            <a:ext cx="46643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Best predictor : </a:t>
            </a:r>
            <a:r>
              <a:rPr lang="en-US" sz="1400" dirty="0" err="1"/>
              <a:t>Income_before_taxes</a:t>
            </a:r>
            <a:r>
              <a:rPr lang="en-US" sz="1400" dirty="0"/>
              <a:t> </a:t>
            </a:r>
          </a:p>
          <a:p>
            <a:r>
              <a:rPr lang="en-US" sz="1400" dirty="0"/>
              <a:t>Max R2 score : 0.8798355503489361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9071DD88-2BEC-924A-961C-819868FC9E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177" y="2084832"/>
            <a:ext cx="5766379" cy="4294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AAF4AD9A-547A-78E8-8890-820204DCFE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7527" y="2182037"/>
            <a:ext cx="5766379" cy="4294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F85A303-F1FF-2E0F-9ED6-B05D6D5BA71E}"/>
              </a:ext>
            </a:extLst>
          </p:cNvPr>
          <p:cNvSpPr txBox="1"/>
          <p:nvPr/>
        </p:nvSpPr>
        <p:spPr>
          <a:xfrm>
            <a:off x="2296635" y="1715500"/>
            <a:ext cx="26836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Train data : Year &lt;= 2020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EF3B21-9026-F883-D6AF-6987B2D94CF8}"/>
              </a:ext>
            </a:extLst>
          </p:cNvPr>
          <p:cNvSpPr txBox="1"/>
          <p:nvPr/>
        </p:nvSpPr>
        <p:spPr>
          <a:xfrm>
            <a:off x="8193338" y="1764103"/>
            <a:ext cx="2423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Test data : Year &gt; 2020</a:t>
            </a:r>
          </a:p>
        </p:txBody>
      </p:sp>
    </p:spTree>
    <p:extLst>
      <p:ext uri="{BB962C8B-B14F-4D97-AF65-F5344CB8AC3E}">
        <p14:creationId xmlns:p14="http://schemas.microsoft.com/office/powerpoint/2010/main" val="355355261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4774</TotalTime>
  <Words>1516</Words>
  <Application>Microsoft Macintosh PowerPoint</Application>
  <PresentationFormat>Widescreen</PresentationFormat>
  <Paragraphs>306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Calibri</vt:lpstr>
      <vt:lpstr>Tw Cen MT</vt:lpstr>
      <vt:lpstr>Tw Cen MT Condensed</vt:lpstr>
      <vt:lpstr>Wingdings 3</vt:lpstr>
      <vt:lpstr>Integral</vt:lpstr>
      <vt:lpstr>Supervised mL - Final project</vt:lpstr>
      <vt:lpstr>Supervised learning problem u.s. cost of living - macroeconomics</vt:lpstr>
      <vt:lpstr>EDA – Data loading &amp; cleaning</vt:lpstr>
      <vt:lpstr>EDA – Data loading &amp; cleaning</vt:lpstr>
      <vt:lpstr>EDA - Visualization</vt:lpstr>
      <vt:lpstr>EDA - Visualization</vt:lpstr>
      <vt:lpstr>Model building</vt:lpstr>
      <vt:lpstr>Model building</vt:lpstr>
      <vt:lpstr>Simple linear regression</vt:lpstr>
      <vt:lpstr>Multi linear regression</vt:lpstr>
      <vt:lpstr>Forward stepwise refinement  multi-predictor model</vt:lpstr>
      <vt:lpstr>Multi predictor model</vt:lpstr>
      <vt:lpstr>Multi predictor model</vt:lpstr>
      <vt:lpstr>Multi predictor model</vt:lpstr>
      <vt:lpstr>conclusions</vt:lpstr>
      <vt:lpstr>END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Relational database design</dc:title>
  <dc:creator>Llorenç Aguila de la Morena</dc:creator>
  <cp:lastModifiedBy>Llorenç Aguila de la Morena</cp:lastModifiedBy>
  <cp:revision>5</cp:revision>
  <dcterms:created xsi:type="dcterms:W3CDTF">2023-08-06T15:48:55Z</dcterms:created>
  <dcterms:modified xsi:type="dcterms:W3CDTF">2023-12-11T02:43:03Z</dcterms:modified>
</cp:coreProperties>
</file>